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355" r:id="rId6"/>
    <p:sldId id="258" r:id="rId7"/>
    <p:sldId id="303" r:id="rId8"/>
    <p:sldId id="304" r:id="rId9"/>
    <p:sldId id="305" r:id="rId10"/>
    <p:sldId id="306" r:id="rId11"/>
    <p:sldId id="259" r:id="rId12"/>
    <p:sldId id="268" r:id="rId13"/>
    <p:sldId id="367" r:id="rId14"/>
    <p:sldId id="364" r:id="rId15"/>
    <p:sldId id="360" r:id="rId16"/>
    <p:sldId id="280" r:id="rId17"/>
    <p:sldId id="281" r:id="rId18"/>
    <p:sldId id="285" r:id="rId19"/>
    <p:sldId id="368" r:id="rId20"/>
    <p:sldId id="365" r:id="rId21"/>
    <p:sldId id="287" r:id="rId22"/>
    <p:sldId id="340" r:id="rId23"/>
    <p:sldId id="353" r:id="rId24"/>
    <p:sldId id="344" r:id="rId25"/>
    <p:sldId id="366" r:id="rId26"/>
    <p:sldId id="264" r:id="rId2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5"/>
    <a:srgbClr val="876345"/>
    <a:srgbClr val="FFFFCC"/>
    <a:srgbClr val="034EA2"/>
    <a:srgbClr val="FF9900"/>
    <a:srgbClr val="FF3300"/>
    <a:srgbClr val="0066CC"/>
    <a:srgbClr val="FFC000"/>
    <a:srgbClr val="D5EBF3"/>
    <a:srgbClr val="006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0C4F9-BCBC-45B6-93AB-9186505EE890}" v="3387" dt="2021-09-12T07:19:34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29"/>
  </p:normalViewPr>
  <p:slideViewPr>
    <p:cSldViewPr snapToGrid="0">
      <p:cViewPr varScale="1">
        <p:scale>
          <a:sx n="83" d="100"/>
          <a:sy n="83" d="100"/>
        </p:scale>
        <p:origin x="102" y="5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BC74-A61E-4DF1-AE16-7B31CCBED54C}" type="datetimeFigureOut">
              <a:rPr lang="zh-TW" altLang="en-US" smtClean="0"/>
              <a:pPr/>
              <a:t>12/20/2021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C4CF1-07AA-4DB6-BF40-7D732BD3A9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4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C4CF1-07AA-4DB6-BF40-7D732BD3A997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07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846667" y="1511830"/>
            <a:ext cx="105918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zh-TW" altLang="en-US"/>
              <a:t>標題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846667" y="3991505"/>
            <a:ext cx="105918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副標題樣式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dirty="0"/>
              <a:t>www.csknight.com  </a:t>
            </a:r>
            <a:r>
              <a:rPr lang="zh-TW" altLang="en-US" dirty="0"/>
              <a:t>創源國際</a:t>
            </a:r>
            <a:endParaRPr lang="en-GB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89FF-91AB-4548-85D1-B7E88ED793B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等腰三角形 6"/>
          <p:cNvSpPr/>
          <p:nvPr userDrawn="1"/>
        </p:nvSpPr>
        <p:spPr>
          <a:xfrm flipV="1">
            <a:off x="0" y="0"/>
            <a:ext cx="4318060" cy="3581145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F90B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10800000" flipV="1">
            <a:off x="10055786" y="5086350"/>
            <a:ext cx="2136213" cy="177165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" name="直接连接符 7"/>
          <p:cNvCxnSpPr/>
          <p:nvPr userDrawn="1"/>
        </p:nvCxnSpPr>
        <p:spPr>
          <a:xfrm flipH="1">
            <a:off x="696172" y="3045418"/>
            <a:ext cx="1146506" cy="9508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4329131"/>
            <a:ext cx="2895599" cy="24014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1"/>
          <p:cNvCxnSpPr/>
          <p:nvPr userDrawn="1"/>
        </p:nvCxnSpPr>
        <p:spPr>
          <a:xfrm flipH="1">
            <a:off x="4034926" y="0"/>
            <a:ext cx="2429874" cy="20151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 userDrawn="1"/>
        </p:nvSpPr>
        <p:spPr>
          <a:xfrm rot="16200000" flipV="1">
            <a:off x="-1099284" y="1444859"/>
            <a:ext cx="6166850" cy="396828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" name="直接连接符 13"/>
          <p:cNvCxnSpPr/>
          <p:nvPr userDrawn="1"/>
        </p:nvCxnSpPr>
        <p:spPr>
          <a:xfrm flipH="1">
            <a:off x="10376349" y="1369035"/>
            <a:ext cx="1815652" cy="16739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 userDrawn="1"/>
        </p:nvSpPr>
        <p:spPr>
          <a:xfrm rot="16200000" flipV="1">
            <a:off x="3899720" y="2151953"/>
            <a:ext cx="1015660" cy="65356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1" name="直接连接符 34"/>
          <p:cNvCxnSpPr/>
          <p:nvPr userDrawn="1"/>
        </p:nvCxnSpPr>
        <p:spPr>
          <a:xfrm flipH="1">
            <a:off x="3578217" y="4767072"/>
            <a:ext cx="1156115" cy="9588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39"/>
          <p:cNvSpPr/>
          <p:nvPr userDrawn="1"/>
        </p:nvSpPr>
        <p:spPr>
          <a:xfrm>
            <a:off x="10445469" y="5500915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6" name="直接连接符 40"/>
          <p:cNvCxnSpPr/>
          <p:nvPr userDrawn="1"/>
        </p:nvCxnSpPr>
        <p:spPr>
          <a:xfrm flipH="1">
            <a:off x="9727812" y="6378594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>
            <a:extLst>
              <a:ext uri="{FF2B5EF4-FFF2-40B4-BE49-F238E27FC236}">
                <a16:creationId xmlns="" xmlns:a16="http://schemas.microsoft.com/office/drawing/2014/main" id="{E519C764-8F62-4F60-A728-3E91537B2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859" y="2981414"/>
            <a:ext cx="5535490" cy="854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標題</a:t>
            </a:r>
            <a:r>
              <a:rPr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中文請用微軟黑體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文字版面配置區 18">
            <a:extLst>
              <a:ext uri="{FF2B5EF4-FFF2-40B4-BE49-F238E27FC236}">
                <a16:creationId xmlns="" xmlns:a16="http://schemas.microsoft.com/office/drawing/2014/main" id="{1CED127A-01C1-4C07-8FAC-50AE1EB601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288" y="3946525"/>
            <a:ext cx="5535612" cy="1212850"/>
          </a:xfrm>
        </p:spPr>
        <p:txBody>
          <a:bodyPr/>
          <a:lstStyle>
            <a:lvl1pPr marL="0" indent="0" algn="just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The user can demonstrate on a projector or computer, or print the presentation and make it into a film to be used in a wider field</a:t>
            </a:r>
          </a:p>
          <a:p>
            <a:pPr lvl="0"/>
            <a:endParaRPr lang="zh-TW" altLang="en-US"/>
          </a:p>
        </p:txBody>
      </p:sp>
      <p:sp>
        <p:nvSpPr>
          <p:cNvPr id="21" name="文字版面配置區 20">
            <a:extLst>
              <a:ext uri="{FF2B5EF4-FFF2-40B4-BE49-F238E27FC236}">
                <a16:creationId xmlns="" xmlns:a16="http://schemas.microsoft.com/office/drawing/2014/main" id="{176B9AE6-CE8D-4FC9-814E-8183078DA3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287" y="2057399"/>
            <a:ext cx="3140317" cy="854076"/>
          </a:xfrm>
        </p:spPr>
        <p:txBody>
          <a:bodyPr>
            <a:noAutofit/>
          </a:bodyPr>
          <a:lstStyle>
            <a:lvl1pPr marL="0" indent="0">
              <a:buNone/>
              <a:defRPr sz="6000" b="0">
                <a:solidFill>
                  <a:schemeClr val="tx1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PART 02</a:t>
            </a:r>
          </a:p>
        </p:txBody>
      </p:sp>
    </p:spTree>
    <p:extLst>
      <p:ext uri="{BB962C8B-B14F-4D97-AF65-F5344CB8AC3E}">
        <p14:creationId xmlns:p14="http://schemas.microsoft.com/office/powerpoint/2010/main" val="33231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39"/>
          <p:cNvSpPr/>
          <p:nvPr userDrawn="1"/>
        </p:nvSpPr>
        <p:spPr>
          <a:xfrm>
            <a:off x="10445469" y="5500915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0" name="直接连接符 40"/>
          <p:cNvCxnSpPr/>
          <p:nvPr userDrawn="1"/>
        </p:nvCxnSpPr>
        <p:spPr>
          <a:xfrm flipH="1">
            <a:off x="9727812" y="6378594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67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文字樣式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1"/>
            <a:r>
              <a:rPr lang="zh-TW" altLang="en-US"/>
              <a:t>第二層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文字樣式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cxnSp>
        <p:nvCxnSpPr>
          <p:cNvPr id="10" name="直接连接符 7"/>
          <p:cNvCxnSpPr/>
          <p:nvPr userDrawn="1"/>
        </p:nvCxnSpPr>
        <p:spPr>
          <a:xfrm>
            <a:off x="738718" y="1202433"/>
            <a:ext cx="76457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39"/>
          <p:cNvSpPr/>
          <p:nvPr userDrawn="1"/>
        </p:nvSpPr>
        <p:spPr>
          <a:xfrm>
            <a:off x="10445469" y="5500915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直接连接符 40"/>
          <p:cNvCxnSpPr/>
          <p:nvPr userDrawn="1"/>
        </p:nvCxnSpPr>
        <p:spPr>
          <a:xfrm flipH="1">
            <a:off x="9727812" y="6378594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6C365736-A713-47AA-B58F-32C29884B7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zh-TW"/>
              <a:t>www.leosys.com </a:t>
            </a:r>
            <a:r>
              <a:rPr lang="zh-TW" altLang="en-US"/>
              <a:t> 國眾電腦</a:t>
            </a:r>
            <a:endParaRPr lang="en-GB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3F05BCA1-D406-47D8-8124-37EE89201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2489FF-91AB-4548-85D1-B7E88ED793B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="" xmlns:a16="http://schemas.microsoft.com/office/drawing/2014/main" id="{93ED21E6-9760-4E8A-B76E-98F598C2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4724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文字樣式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sp>
        <p:nvSpPr>
          <p:cNvPr id="9" name="標題版面配置區 1"/>
          <p:cNvSpPr>
            <a:spLocks noGrp="1"/>
          </p:cNvSpPr>
          <p:nvPr>
            <p:ph type="title"/>
          </p:nvPr>
        </p:nvSpPr>
        <p:spPr>
          <a:xfrm>
            <a:off x="738719" y="449794"/>
            <a:ext cx="83820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標題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cxnSp>
        <p:nvCxnSpPr>
          <p:cNvPr id="10" name="直接连接符 7"/>
          <p:cNvCxnSpPr/>
          <p:nvPr userDrawn="1"/>
        </p:nvCxnSpPr>
        <p:spPr>
          <a:xfrm>
            <a:off x="738718" y="1202433"/>
            <a:ext cx="76457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 39"/>
          <p:cNvSpPr/>
          <p:nvPr userDrawn="1"/>
        </p:nvSpPr>
        <p:spPr>
          <a:xfrm>
            <a:off x="10445469" y="5500915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直接连接符 40"/>
          <p:cNvCxnSpPr/>
          <p:nvPr userDrawn="1"/>
        </p:nvCxnSpPr>
        <p:spPr>
          <a:xfrm flipH="1">
            <a:off x="9727812" y="6378594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35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7"/>
          <p:cNvCxnSpPr/>
          <p:nvPr/>
        </p:nvCxnSpPr>
        <p:spPr>
          <a:xfrm>
            <a:off x="814918" y="1202433"/>
            <a:ext cx="76457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任意多边形 39"/>
          <p:cNvSpPr/>
          <p:nvPr/>
        </p:nvSpPr>
        <p:spPr>
          <a:xfrm>
            <a:off x="10445469" y="5500915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8" name="直接连接符 40"/>
          <p:cNvCxnSpPr/>
          <p:nvPr/>
        </p:nvCxnSpPr>
        <p:spPr>
          <a:xfrm flipH="1">
            <a:off x="9727812" y="6378594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871538" y="2056508"/>
            <a:ext cx="8382000" cy="42084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9053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9">
            <a:extLst>
              <a:ext uri="{FF2B5EF4-FFF2-40B4-BE49-F238E27FC236}">
                <a16:creationId xmlns="" xmlns:a16="http://schemas.microsoft.com/office/drawing/2014/main" id="{4F799B0C-3A2C-440E-9CF9-78F92D43D7DB}"/>
              </a:ext>
            </a:extLst>
          </p:cNvPr>
          <p:cNvCxnSpPr/>
          <p:nvPr userDrawn="1"/>
        </p:nvCxnSpPr>
        <p:spPr>
          <a:xfrm flipH="1">
            <a:off x="0" y="4329131"/>
            <a:ext cx="2895599" cy="24014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2581F59E-455B-477A-B2E7-5A5573B45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4196799-C9B3-4CF4-A080-7C462D300C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2489FF-91AB-4548-85D1-B7E88ED793B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任意多边形: 形状 24">
            <a:extLst>
              <a:ext uri="{FF2B5EF4-FFF2-40B4-BE49-F238E27FC236}">
                <a16:creationId xmlns="" xmlns:a16="http://schemas.microsoft.com/office/drawing/2014/main" id="{024318B4-930D-4096-88B0-A0A168E2D788}"/>
              </a:ext>
            </a:extLst>
          </p:cNvPr>
          <p:cNvSpPr/>
          <p:nvPr/>
        </p:nvSpPr>
        <p:spPr>
          <a:xfrm rot="16200000">
            <a:off x="8231319" y="3083710"/>
            <a:ext cx="657819" cy="567085"/>
          </a:xfrm>
          <a:custGeom>
            <a:avLst/>
            <a:gdLst>
              <a:gd name="connsiteX0" fmla="*/ 760853 w 760853"/>
              <a:gd name="connsiteY0" fmla="*/ 655908 h 655908"/>
              <a:gd name="connsiteX1" fmla="*/ 0 w 760853"/>
              <a:gd name="connsiteY1" fmla="*/ 655908 h 655908"/>
              <a:gd name="connsiteX2" fmla="*/ 380427 w 760853"/>
              <a:gd name="connsiteY2" fmla="*/ 0 h 655908"/>
              <a:gd name="connsiteX3" fmla="*/ 760853 w 760853"/>
              <a:gd name="connsiteY3" fmla="*/ 655908 h 65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853" h="655908">
                <a:moveTo>
                  <a:pt x="760853" y="655908"/>
                </a:moveTo>
                <a:lnTo>
                  <a:pt x="0" y="655908"/>
                </a:lnTo>
                <a:lnTo>
                  <a:pt x="380427" y="0"/>
                </a:lnTo>
                <a:lnTo>
                  <a:pt x="760853" y="65590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="" xmlns:a16="http://schemas.microsoft.com/office/drawing/2014/main" id="{1C5F2FC5-4DC1-4F5E-8AC5-BDDD39145FF6}"/>
              </a:ext>
            </a:extLst>
          </p:cNvPr>
          <p:cNvSpPr/>
          <p:nvPr userDrawn="1"/>
        </p:nvSpPr>
        <p:spPr>
          <a:xfrm rot="16200000" flipH="1">
            <a:off x="8061144" y="2839281"/>
            <a:ext cx="3125334" cy="269425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="" xmlns:a16="http://schemas.microsoft.com/office/drawing/2014/main" id="{9FB76DCA-A1C6-4123-BF22-BD52C1167C01}"/>
              </a:ext>
            </a:extLst>
          </p:cNvPr>
          <p:cNvSpPr/>
          <p:nvPr userDrawn="1"/>
        </p:nvSpPr>
        <p:spPr>
          <a:xfrm rot="5400000">
            <a:off x="8811648" y="1524205"/>
            <a:ext cx="2423215" cy="208897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等腰三角形 9">
            <a:extLst>
              <a:ext uri="{FF2B5EF4-FFF2-40B4-BE49-F238E27FC236}">
                <a16:creationId xmlns="" xmlns:a16="http://schemas.microsoft.com/office/drawing/2014/main" id="{0E1D4CA7-A40E-492B-A285-E2614CDF2A76}"/>
              </a:ext>
            </a:extLst>
          </p:cNvPr>
          <p:cNvSpPr/>
          <p:nvPr userDrawn="1"/>
        </p:nvSpPr>
        <p:spPr>
          <a:xfrm rot="5400000">
            <a:off x="11126775" y="1438836"/>
            <a:ext cx="870817" cy="7507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12" name="等腰三角形 11">
            <a:extLst>
              <a:ext uri="{FF2B5EF4-FFF2-40B4-BE49-F238E27FC236}">
                <a16:creationId xmlns="" xmlns:a16="http://schemas.microsoft.com/office/drawing/2014/main" id="{14FBDC83-B4DD-4309-BC29-9E0E8E59B260}"/>
              </a:ext>
            </a:extLst>
          </p:cNvPr>
          <p:cNvSpPr/>
          <p:nvPr userDrawn="1"/>
        </p:nvSpPr>
        <p:spPr>
          <a:xfrm rot="5400000">
            <a:off x="12314092" y="2029757"/>
            <a:ext cx="649203" cy="559657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="" xmlns:a16="http://schemas.microsoft.com/office/drawing/2014/main" id="{F1FBB362-90B6-4814-A00B-5F45A19CF8A2}"/>
              </a:ext>
            </a:extLst>
          </p:cNvPr>
          <p:cNvSpPr/>
          <p:nvPr userDrawn="1"/>
        </p:nvSpPr>
        <p:spPr>
          <a:xfrm rot="5400000">
            <a:off x="11036245" y="5184945"/>
            <a:ext cx="605916" cy="52234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17" name="任意多边形: 形状 24">
            <a:extLst>
              <a:ext uri="{FF2B5EF4-FFF2-40B4-BE49-F238E27FC236}">
                <a16:creationId xmlns="" xmlns:a16="http://schemas.microsoft.com/office/drawing/2014/main" id="{69AE9698-7027-4EA5-A96B-168CB016F3A9}"/>
              </a:ext>
            </a:extLst>
          </p:cNvPr>
          <p:cNvSpPr/>
          <p:nvPr userDrawn="1"/>
        </p:nvSpPr>
        <p:spPr>
          <a:xfrm rot="16200000">
            <a:off x="8699739" y="2168017"/>
            <a:ext cx="3757081" cy="3240728"/>
          </a:xfrm>
          <a:custGeom>
            <a:avLst/>
            <a:gdLst>
              <a:gd name="connsiteX0" fmla="*/ 760853 w 760853"/>
              <a:gd name="connsiteY0" fmla="*/ 655908 h 655908"/>
              <a:gd name="connsiteX1" fmla="*/ 0 w 760853"/>
              <a:gd name="connsiteY1" fmla="*/ 655908 h 655908"/>
              <a:gd name="connsiteX2" fmla="*/ 380427 w 760853"/>
              <a:gd name="connsiteY2" fmla="*/ 0 h 655908"/>
              <a:gd name="connsiteX3" fmla="*/ 760853 w 760853"/>
              <a:gd name="connsiteY3" fmla="*/ 655908 h 65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853" h="655908">
                <a:moveTo>
                  <a:pt x="760853" y="655908"/>
                </a:moveTo>
                <a:lnTo>
                  <a:pt x="0" y="655908"/>
                </a:lnTo>
                <a:lnTo>
                  <a:pt x="380427" y="0"/>
                </a:lnTo>
                <a:lnTo>
                  <a:pt x="760853" y="65590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sp>
        <p:nvSpPr>
          <p:cNvPr id="19" name="任意多边形: 形状 24">
            <a:extLst>
              <a:ext uri="{FF2B5EF4-FFF2-40B4-BE49-F238E27FC236}">
                <a16:creationId xmlns="" xmlns:a16="http://schemas.microsoft.com/office/drawing/2014/main" id="{AD513FF9-587D-417D-845D-ADFEF9BFD76F}"/>
              </a:ext>
            </a:extLst>
          </p:cNvPr>
          <p:cNvSpPr/>
          <p:nvPr userDrawn="1"/>
        </p:nvSpPr>
        <p:spPr>
          <a:xfrm rot="16200000">
            <a:off x="11586192" y="1037017"/>
            <a:ext cx="657819" cy="567085"/>
          </a:xfrm>
          <a:custGeom>
            <a:avLst/>
            <a:gdLst>
              <a:gd name="connsiteX0" fmla="*/ 760853 w 760853"/>
              <a:gd name="connsiteY0" fmla="*/ 655908 h 655908"/>
              <a:gd name="connsiteX1" fmla="*/ 0 w 760853"/>
              <a:gd name="connsiteY1" fmla="*/ 655908 h 655908"/>
              <a:gd name="connsiteX2" fmla="*/ 380427 w 760853"/>
              <a:gd name="connsiteY2" fmla="*/ 0 h 655908"/>
              <a:gd name="connsiteX3" fmla="*/ 760853 w 760853"/>
              <a:gd name="connsiteY3" fmla="*/ 655908 h 65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853" h="655908">
                <a:moveTo>
                  <a:pt x="760853" y="655908"/>
                </a:moveTo>
                <a:lnTo>
                  <a:pt x="0" y="655908"/>
                </a:lnTo>
                <a:lnTo>
                  <a:pt x="380427" y="0"/>
                </a:lnTo>
                <a:lnTo>
                  <a:pt x="760853" y="65590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cxnSp>
        <p:nvCxnSpPr>
          <p:cNvPr id="27" name="直接连接符 11">
            <a:extLst>
              <a:ext uri="{FF2B5EF4-FFF2-40B4-BE49-F238E27FC236}">
                <a16:creationId xmlns="" xmlns:a16="http://schemas.microsoft.com/office/drawing/2014/main" id="{0C980AED-8C3D-46E3-91E9-59404F7C06F1}"/>
              </a:ext>
            </a:extLst>
          </p:cNvPr>
          <p:cNvCxnSpPr/>
          <p:nvPr userDrawn="1"/>
        </p:nvCxnSpPr>
        <p:spPr>
          <a:xfrm flipH="1">
            <a:off x="4034926" y="0"/>
            <a:ext cx="2429874" cy="20151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40">
            <a:extLst>
              <a:ext uri="{FF2B5EF4-FFF2-40B4-BE49-F238E27FC236}">
                <a16:creationId xmlns="" xmlns:a16="http://schemas.microsoft.com/office/drawing/2014/main" id="{C8F101A2-3FFD-4B64-B08B-6C6E7B49A1D3}"/>
              </a:ext>
            </a:extLst>
          </p:cNvPr>
          <p:cNvCxnSpPr/>
          <p:nvPr userDrawn="1"/>
        </p:nvCxnSpPr>
        <p:spPr>
          <a:xfrm flipH="1">
            <a:off x="1820143" y="0"/>
            <a:ext cx="578056" cy="4794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 39">
            <a:extLst>
              <a:ext uri="{FF2B5EF4-FFF2-40B4-BE49-F238E27FC236}">
                <a16:creationId xmlns="" xmlns:a16="http://schemas.microsoft.com/office/drawing/2014/main" id="{3457DCEA-8DBD-485A-8184-C1DCA73A638B}"/>
              </a:ext>
            </a:extLst>
          </p:cNvPr>
          <p:cNvSpPr/>
          <p:nvPr userDrawn="1"/>
        </p:nvSpPr>
        <p:spPr>
          <a:xfrm rot="10800000">
            <a:off x="0" y="0"/>
            <a:ext cx="1746531" cy="1357086"/>
          </a:xfrm>
          <a:custGeom>
            <a:avLst/>
            <a:gdLst>
              <a:gd name="connsiteX0" fmla="*/ 1319464 w 1319464"/>
              <a:gd name="connsiteY0" fmla="*/ 0 h 1025247"/>
              <a:gd name="connsiteX1" fmla="*/ 1319464 w 1319464"/>
              <a:gd name="connsiteY1" fmla="*/ 1025247 h 1025247"/>
              <a:gd name="connsiteX2" fmla="*/ 0 w 1319464"/>
              <a:gd name="connsiteY2" fmla="*/ 1025247 h 102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464" h="1025247">
                <a:moveTo>
                  <a:pt x="1319464" y="0"/>
                </a:moveTo>
                <a:lnTo>
                  <a:pt x="1319464" y="1025247"/>
                </a:lnTo>
                <a:lnTo>
                  <a:pt x="0" y="102524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7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63" b="0" i="0">
                <a:solidFill>
                  <a:srgbClr val="83B81A"/>
                </a:solidFill>
                <a:latin typeface="標楷體"/>
                <a:cs typeface="標楷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414042"/>
                </a:solidFill>
                <a:latin typeface="標楷體"/>
                <a:cs typeface="標楷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0076"/>
            <a:ext cx="2804160" cy="3424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5CA1-11F7-4527-82AF-397704249246}" type="datetime1">
              <a:rPr lang="en-US" altLang="zh-TW" smtClean="0"/>
              <a:pPr/>
              <a:t>12/20/2021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459" y="6473264"/>
            <a:ext cx="302132" cy="211926"/>
          </a:xfrm>
        </p:spPr>
        <p:txBody>
          <a:bodyPr lIns="0" tIns="0" rIns="0" bIns="0"/>
          <a:lstStyle>
            <a:lvl1pPr>
              <a:defRPr sz="999" b="0" i="0">
                <a:solidFill>
                  <a:srgbClr val="83B81A"/>
                </a:solidFill>
                <a:latin typeface="標楷體"/>
                <a:cs typeface="標楷體"/>
              </a:defRPr>
            </a:lvl1pPr>
          </a:lstStyle>
          <a:p>
            <a:pPr marL="50738">
              <a:lnSpc>
                <a:spcPts val="1139"/>
              </a:lnSpc>
            </a:pPr>
            <a:fld id="{81D60167-4931-47E6-BA6A-407CBD079E47}" type="slidenum">
              <a:rPr lang="en-US" altLang="zh-TW" smtClean="0"/>
              <a:pPr marL="50738">
                <a:lnSpc>
                  <a:spcPts val="1139"/>
                </a:lnSpc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409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F4AC8A7-4F6F-4DA4-B986-A199881D63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523538"/>
            <a:ext cx="3274541" cy="3344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zh-TW" altLang="zh-TW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72069" y="449794"/>
            <a:ext cx="83820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標題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72068" y="16869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文字樣式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1"/>
            <a:r>
              <a:rPr lang="zh-TW" altLang="en-US"/>
              <a:t>第二層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2"/>
            <a:r>
              <a:rPr lang="zh-TW" altLang="en-US"/>
              <a:t>第三層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3"/>
            <a:r>
              <a:rPr lang="zh-TW" altLang="en-US"/>
              <a:t>第四層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  <a:p>
            <a:pPr lvl="4"/>
            <a:r>
              <a:rPr lang="zh-TW" altLang="en-US"/>
              <a:t>第五層</a:t>
            </a:r>
            <a:r>
              <a:rPr lang="en-US" altLang="zh-TW"/>
              <a:t>-</a:t>
            </a:r>
            <a:r>
              <a:rPr lang="zh-TW" altLang="en-US"/>
              <a:t>中文請用微軟黑體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872068" y="6216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GB" altLang="zh-TW" dirty="0"/>
              <a:t>www.csknight.com </a:t>
            </a:r>
            <a:r>
              <a:rPr lang="zh-TW" altLang="en-US" dirty="0"/>
              <a:t> 創源國際</a:t>
            </a:r>
            <a:endParaRPr lang="en-GB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61400" y="6216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89FF-91AB-4548-85D1-B7E88ED793B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25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8" r:id="rId7"/>
    <p:sldLayoutId id="2147483659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9.svg"/><Relationship Id="rId18" Type="http://schemas.openxmlformats.org/officeDocument/2006/relationships/image" Target="../media/image69.pn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openxmlformats.org/officeDocument/2006/relationships/image" Target="../media/image45.sv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miin.hou.sue@acer.com" TargetMode="External"/><Relationship Id="rId3" Type="http://schemas.openxmlformats.org/officeDocument/2006/relationships/image" Target="../media/image73.png"/><Relationship Id="rId7" Type="http://schemas.openxmlformats.org/officeDocument/2006/relationships/hyperlink" Target="mailto:Pamela.pam@acer.com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Amy.yin@acer.com" TargetMode="External"/><Relationship Id="rId11" Type="http://schemas.openxmlformats.org/officeDocument/2006/relationships/hyperlink" Target="mailto:Arian_Wong@dlink.com.tw" TargetMode="External"/><Relationship Id="rId5" Type="http://schemas.openxmlformats.org/officeDocument/2006/relationships/hyperlink" Target="mailto:Sam.e.lin@acer.com" TargetMode="External"/><Relationship Id="rId10" Type="http://schemas.openxmlformats.org/officeDocument/2006/relationships/hyperlink" Target="mailto:andy83820@gmail.com" TargetMode="External"/><Relationship Id="rId4" Type="http://schemas.openxmlformats.org/officeDocument/2006/relationships/image" Target="../media/image74.png"/><Relationship Id="rId9" Type="http://schemas.openxmlformats.org/officeDocument/2006/relationships/hyperlink" Target="mailto:vivian@scknight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淘宝网Chenying0907出品 5">
            <a:extLst>
              <a:ext uri="{FF2B5EF4-FFF2-40B4-BE49-F238E27FC236}">
                <a16:creationId xmlns="" xmlns:a16="http://schemas.microsoft.com/office/drawing/2014/main" id="{1BD98926-932D-4C17-BC02-0BB450462459}"/>
              </a:ext>
            </a:extLst>
          </p:cNvPr>
          <p:cNvSpPr>
            <a:spLocks/>
          </p:cNvSpPr>
          <p:nvPr/>
        </p:nvSpPr>
        <p:spPr bwMode="auto">
          <a:xfrm rot="3350778">
            <a:off x="4807028" y="893625"/>
            <a:ext cx="825442" cy="73158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lumMod val="85000"/>
                  <a:alpha val="88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淘宝网Chenying0907出品 5">
            <a:extLst>
              <a:ext uri="{FF2B5EF4-FFF2-40B4-BE49-F238E27FC236}">
                <a16:creationId xmlns="" xmlns:a16="http://schemas.microsoft.com/office/drawing/2014/main" id="{2C929C3D-98BE-4AAC-AE86-81486AEAAB00}"/>
              </a:ext>
            </a:extLst>
          </p:cNvPr>
          <p:cNvSpPr>
            <a:spLocks/>
          </p:cNvSpPr>
          <p:nvPr/>
        </p:nvSpPr>
        <p:spPr bwMode="auto">
          <a:xfrm rot="4819857">
            <a:off x="3510543" y="4325652"/>
            <a:ext cx="1266277" cy="113664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淘宝网Chenying0907出品 5">
            <a:extLst>
              <a:ext uri="{FF2B5EF4-FFF2-40B4-BE49-F238E27FC236}">
                <a16:creationId xmlns="" xmlns:a16="http://schemas.microsoft.com/office/drawing/2014/main" id="{C9C82D66-589C-4435-BE7D-BD5A26338B28}"/>
              </a:ext>
            </a:extLst>
          </p:cNvPr>
          <p:cNvSpPr>
            <a:spLocks/>
          </p:cNvSpPr>
          <p:nvPr/>
        </p:nvSpPr>
        <p:spPr bwMode="auto">
          <a:xfrm rot="3392999">
            <a:off x="3045509" y="1450036"/>
            <a:ext cx="1281674" cy="113594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淘宝网Chenying0907出品 5">
            <a:extLst>
              <a:ext uri="{FF2B5EF4-FFF2-40B4-BE49-F238E27FC236}">
                <a16:creationId xmlns="" xmlns:a16="http://schemas.microsoft.com/office/drawing/2014/main" id="{B2C4A2FA-8CC1-4E65-9828-0197698C82F1}"/>
              </a:ext>
            </a:extLst>
          </p:cNvPr>
          <p:cNvSpPr>
            <a:spLocks/>
          </p:cNvSpPr>
          <p:nvPr/>
        </p:nvSpPr>
        <p:spPr bwMode="auto">
          <a:xfrm rot="3879018">
            <a:off x="339133" y="2194163"/>
            <a:ext cx="1549136" cy="137298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淘宝网Chenying0907出品 5">
            <a:extLst>
              <a:ext uri="{FF2B5EF4-FFF2-40B4-BE49-F238E27FC236}">
                <a16:creationId xmlns="" xmlns:a16="http://schemas.microsoft.com/office/drawing/2014/main" id="{D483EA98-0ECE-49B8-A6E6-FA331968722E}"/>
              </a:ext>
            </a:extLst>
          </p:cNvPr>
          <p:cNvSpPr>
            <a:spLocks/>
          </p:cNvSpPr>
          <p:nvPr/>
        </p:nvSpPr>
        <p:spPr bwMode="auto">
          <a:xfrm rot="6974268">
            <a:off x="887863" y="4692544"/>
            <a:ext cx="1165476" cy="101378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淘宝网Chenying0907出品 5">
            <a:extLst>
              <a:ext uri="{FF2B5EF4-FFF2-40B4-BE49-F238E27FC236}">
                <a16:creationId xmlns="" xmlns:a16="http://schemas.microsoft.com/office/drawing/2014/main" id="{BD4089A7-8A5E-46FB-8E4A-A6E9C08E2AEA}"/>
              </a:ext>
            </a:extLst>
          </p:cNvPr>
          <p:cNvSpPr>
            <a:spLocks/>
          </p:cNvSpPr>
          <p:nvPr/>
        </p:nvSpPr>
        <p:spPr bwMode="auto">
          <a:xfrm rot="3161635">
            <a:off x="1686361" y="1173180"/>
            <a:ext cx="1110640" cy="98435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2"/>
          <a:srcRect b="15897"/>
          <a:stretch/>
        </p:blipFill>
        <p:spPr>
          <a:xfrm>
            <a:off x="2953265" y="0"/>
            <a:ext cx="9238735" cy="5180042"/>
          </a:xfrm>
          <a:prstGeom prst="rect">
            <a:avLst/>
          </a:prstGeom>
        </p:spPr>
      </p:pic>
      <p:sp>
        <p:nvSpPr>
          <p:cNvPr id="18" name="Rectangle 1"/>
          <p:cNvSpPr/>
          <p:nvPr/>
        </p:nvSpPr>
        <p:spPr>
          <a:xfrm>
            <a:off x="0" y="3496967"/>
            <a:ext cx="4750921" cy="2956378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en-US" altLang="zh-TW" sz="1350" b="1" kern="1200" dirty="0">
              <a:solidFill>
                <a:prstClr val="white"/>
              </a:solidFill>
              <a:latin typeface="微軟正黑體"/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297788" y="4086523"/>
            <a:ext cx="4250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/>
            <a:r>
              <a:rPr lang="zh-TW" altLang="en-US" sz="2400" b="1" kern="1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cer Foco Black"/>
              </a:rPr>
              <a:t>新北市</a:t>
            </a:r>
            <a:r>
              <a:rPr lang="en-US" altLang="zh-TW" sz="2400" b="1" kern="1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cer Foco Black"/>
              </a:rPr>
              <a:t>110</a:t>
            </a:r>
            <a:r>
              <a:rPr lang="zh-TW" altLang="en-US" sz="2400" b="1" kern="1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cer Foco Black"/>
              </a:rPr>
              <a:t>年度公立高中暨國中小觸控式螢幕採購案</a:t>
            </a:r>
            <a:endParaRPr lang="en-US" sz="2400" b="1" kern="12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877656" y="5386764"/>
            <a:ext cx="309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/>
            <a:r>
              <a:rPr lang="zh-TW" altLang="en-US" sz="2400" b="1" kern="1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宏碁股份有限公司</a:t>
            </a:r>
            <a:r>
              <a:rPr lang="en-US" altLang="zh-TW" sz="2400" b="1" kern="1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algn="ctr" hangingPunct="1"/>
            <a:r>
              <a:rPr lang="zh-TW" altLang="en-US" sz="2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潘素芬</a:t>
            </a:r>
            <a:endParaRPr lang="en-US" altLang="zh-TW" sz="2400" b="1" kern="12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1" name="Straight Connector 6"/>
          <p:cNvCxnSpPr/>
          <p:nvPr/>
        </p:nvCxnSpPr>
        <p:spPr>
          <a:xfrm flipH="1">
            <a:off x="157163" y="2671763"/>
            <a:ext cx="0" cy="2150269"/>
          </a:xfrm>
          <a:prstGeom prst="line">
            <a:avLst/>
          </a:prstGeom>
          <a:ln w="76200">
            <a:solidFill>
              <a:srgbClr val="AFD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 flipH="1">
            <a:off x="227141" y="2671763"/>
            <a:ext cx="0" cy="2150269"/>
          </a:xfrm>
          <a:prstGeom prst="line">
            <a:avLst/>
          </a:prstGeom>
          <a:ln w="12700">
            <a:solidFill>
              <a:srgbClr val="AFD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8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8" y="4018666"/>
            <a:ext cx="5371042" cy="185334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284" y="3054127"/>
            <a:ext cx="2705100" cy="33147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199" y="1706684"/>
            <a:ext cx="3244293" cy="199147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03" y="1392473"/>
            <a:ext cx="3480049" cy="1309950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69" y="449794"/>
            <a:ext cx="8382000" cy="85407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各項產品</a:t>
            </a:r>
          </a:p>
        </p:txBody>
      </p:sp>
      <p:sp>
        <p:nvSpPr>
          <p:cNvPr id="16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 txBox="1">
            <a:spLocks/>
          </p:cNvSpPr>
          <p:nvPr/>
        </p:nvSpPr>
        <p:spPr>
          <a:xfrm>
            <a:off x="1069905" y="3618386"/>
            <a:ext cx="4717509" cy="48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觸控液晶顯示器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-86KTA-PLUS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 txBox="1">
            <a:spLocks/>
          </p:cNvSpPr>
          <p:nvPr/>
        </p:nvSpPr>
        <p:spPr>
          <a:xfrm>
            <a:off x="1193199" y="5872011"/>
            <a:ext cx="4717509" cy="48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開閉式琺瑯黑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白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板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-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文華黑板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 txBox="1">
            <a:spLocks/>
          </p:cNvSpPr>
          <p:nvPr/>
        </p:nvSpPr>
        <p:spPr>
          <a:xfrm>
            <a:off x="6709284" y="2549731"/>
            <a:ext cx="4717509" cy="48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智慧型網管</a:t>
            </a:r>
            <a:r>
              <a:rPr lang="en-US" altLang="zh-TW" sz="2000" dirty="0" err="1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PoE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交換器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 txBox="1">
            <a:spLocks/>
          </p:cNvSpPr>
          <p:nvPr/>
        </p:nvSpPr>
        <p:spPr>
          <a:xfrm>
            <a:off x="6895314" y="6290363"/>
            <a:ext cx="4717509" cy="48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電動升降式移動架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2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外接天線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淘宝网Chenying0907出品 34">
            <a:extLst>
              <a:ext uri="{FF2B5EF4-FFF2-40B4-BE49-F238E27FC236}">
                <a16:creationId xmlns="" xmlns:a16="http://schemas.microsoft.com/office/drawing/2014/main" id="{5B6E442B-7AD4-403F-9199-133DED87400B}"/>
              </a:ext>
            </a:extLst>
          </p:cNvPr>
          <p:cNvSpPr txBox="1"/>
          <p:nvPr/>
        </p:nvSpPr>
        <p:spPr>
          <a:xfrm>
            <a:off x="1088997" y="1417177"/>
            <a:ext cx="478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本專案每套設備均附有外接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式天線。另提供提供</a:t>
            </a:r>
            <a:r>
              <a:rPr lang="en-US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智慧教室資訊案，外</a:t>
            </a: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接天線</a:t>
            </a:r>
            <a:r>
              <a:rPr lang="en-US" altLang="zh-TW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755</a:t>
            </a: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endParaRPr lang="en-US" altLang="zh-CN" sz="20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497" y="2785290"/>
            <a:ext cx="4432176" cy="3377477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335354" y="3600804"/>
            <a:ext cx="418390" cy="465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42" y="2785290"/>
            <a:ext cx="1862137" cy="33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感應卡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淘宝网Chenying0907出品 34">
            <a:extLst>
              <a:ext uri="{FF2B5EF4-FFF2-40B4-BE49-F238E27FC236}">
                <a16:creationId xmlns="" xmlns:a16="http://schemas.microsoft.com/office/drawing/2014/main" id="{5B6E442B-7AD4-403F-9199-133DED87400B}"/>
              </a:ext>
            </a:extLst>
          </p:cNvPr>
          <p:cNvSpPr txBox="1"/>
          <p:nvPr/>
        </p:nvSpPr>
        <p:spPr>
          <a:xfrm>
            <a:off x="1088997" y="1417177"/>
            <a:ext cx="478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除液晶顯示器內建</a:t>
            </a:r>
            <a:r>
              <a:rPr lang="en-US" altLang="zh-TW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感應器，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另提供提供</a:t>
            </a:r>
            <a:r>
              <a:rPr lang="en-US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智慧教室資訊案，外接</a:t>
            </a:r>
            <a:r>
              <a:rPr lang="en-US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感應器</a:t>
            </a:r>
            <a:r>
              <a:rPr lang="en-US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755</a:t>
            </a:r>
            <a:r>
              <a:rPr lang="zh-TW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50000"/>
              </a:lnSpc>
            </a:pPr>
            <a:endParaRPr lang="en-US" altLang="zh-CN" sz="20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932" y="1731128"/>
            <a:ext cx="3101914" cy="334577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 t="15697" r="4912" b="20943"/>
          <a:stretch>
            <a:fillRect/>
          </a:stretch>
        </p:blipFill>
        <p:spPr bwMode="auto">
          <a:xfrm>
            <a:off x="603727" y="3273386"/>
            <a:ext cx="7193972" cy="20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\\Main-pc-pc\盛源精密工業股份有限公司\盛源行銷部\●產品型錄\KTA-PLUSS\素材\PLUSS單機圖(無鏡頭有NFC感應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230" y="3273674"/>
            <a:ext cx="3233855" cy="2061854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5243822" y="54382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內建</a:t>
            </a:r>
            <a:r>
              <a:rPr lang="en-US" altLang="zh-TW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endParaRPr lang="zh-TW" altLang="en-US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882830" y="5877123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內建</a:t>
            </a:r>
            <a:r>
              <a:rPr lang="en-US" altLang="zh-TW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TYPE-C</a:t>
            </a:r>
          </a:p>
          <a:p>
            <a:r>
              <a:rPr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觸控</a:t>
            </a:r>
            <a:r>
              <a:rPr lang="en-US" altLang="zh-TW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影像</a:t>
            </a:r>
            <a:r>
              <a:rPr lang="en-US" altLang="zh-TW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聲音</a:t>
            </a:r>
          </a:p>
        </p:txBody>
      </p:sp>
      <p:cxnSp>
        <p:nvCxnSpPr>
          <p:cNvPr id="31" name="圖案 31"/>
          <p:cNvCxnSpPr>
            <a:stCxn id="29" idx="1"/>
          </p:cNvCxnSpPr>
          <p:nvPr/>
        </p:nvCxnSpPr>
        <p:spPr>
          <a:xfrm rot="10800000">
            <a:off x="4454044" y="5158005"/>
            <a:ext cx="789779" cy="46493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rot="16200000" flipV="1">
            <a:off x="3312442" y="5309194"/>
            <a:ext cx="692897" cy="5121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4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8D245FF-AC43-42D4-AD66-ECF2C7E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執行規劃與施工流程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="" xmlns:a16="http://schemas.microsoft.com/office/drawing/2014/main" id="{E1A25AB4-16DF-44B5-BDFB-9D0FAB936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7" y="2094905"/>
            <a:ext cx="775474" cy="775474"/>
          </a:xfrm>
          <a:prstGeom prst="rect">
            <a:avLst/>
          </a:prstGeom>
        </p:spPr>
      </p:pic>
      <p:pic>
        <p:nvPicPr>
          <p:cNvPr id="9218" name="Picture 2" descr="\\Main-pc-pc\盛源精密工業股份有限公司\盛源行銷部\2021\瑞芳國小簡報\素材圖\施工規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661" y="2129599"/>
            <a:ext cx="3041374" cy="187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7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000461" y="1333949"/>
            <a:ext cx="7434455" cy="1855267"/>
            <a:chOff x="5388660" y="5048345"/>
            <a:chExt cx="6140450" cy="1604832"/>
          </a:xfrm>
        </p:grpSpPr>
        <p:pic>
          <p:nvPicPr>
            <p:cNvPr id="8" name="圖片 7">
              <a:extLst>
                <a:ext uri="{FF2B5EF4-FFF2-40B4-BE49-F238E27FC236}">
                  <a16:creationId xmlns="" xmlns:a16="http://schemas.microsoft.com/office/drawing/2014/main" id="{49D28597-05DC-403B-A3A0-1C231D4CF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40" b="40514"/>
            <a:stretch/>
          </p:blipFill>
          <p:spPr bwMode="auto">
            <a:xfrm>
              <a:off x="5388660" y="5048345"/>
              <a:ext cx="6140450" cy="1569720"/>
            </a:xfrm>
            <a:prstGeom prst="roundRect">
              <a:avLst>
                <a:gd name="adj" fmla="val 41194"/>
              </a:avLst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7915046" y="6415430"/>
              <a:ext cx="380391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644385" y="6345400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>
                  <a:solidFill>
                    <a:srgbClr val="876345"/>
                  </a:solidFill>
                </a:rPr>
                <a:t>180</a:t>
              </a:r>
              <a:r>
                <a:rPr lang="zh-TW" altLang="en-US" sz="1400" b="1" dirty="0">
                  <a:solidFill>
                    <a:srgbClr val="876345"/>
                  </a:solidFill>
                </a:rPr>
                <a:t>日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專案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時程規劃</a:t>
            </a:r>
            <a:endParaRPr lang="en-US" kern="0" dirty="0">
              <a:solidFill>
                <a:srgbClr val="80C342"/>
              </a:solidFill>
              <a:latin typeface="標楷體" panose="03000509000000000000" pitchFamily="65" charset="-120"/>
              <a:ea typeface="標楷體" panose="03000509000000000000" pitchFamily="65" charset="-120"/>
              <a:sym typeface="Acer Foco"/>
            </a:endParaRPr>
          </a:p>
        </p:txBody>
      </p:sp>
      <p:pic>
        <p:nvPicPr>
          <p:cNvPr id="10242" name="Picture 2" descr="\\Main-pc-pc\盛源精密工業股份有限公司\盛源行銷部\2021\瑞芳國小簡報\素材圖\工程人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722" y="1493097"/>
            <a:ext cx="1596650" cy="1618225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722" y="3510806"/>
            <a:ext cx="9770730" cy="28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施作標準流程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2DDAFBDF-AEFC-43B9-BE35-295FACA8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23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A0D0F0C8-E142-455C-B3B1-136483FE315C}"/>
              </a:ext>
            </a:extLst>
          </p:cNvPr>
          <p:cNvSpPr txBox="1">
            <a:spLocks/>
          </p:cNvSpPr>
          <p:nvPr/>
        </p:nvSpPr>
        <p:spPr>
          <a:xfrm>
            <a:off x="99819" y="5969143"/>
            <a:ext cx="8754901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DEFF78-82DB-46E9-A288-B9DFC0348D19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  <p:sp>
        <p:nvSpPr>
          <p:cNvPr id="7" name="Google Shape;531;p19">
            <a:extLst>
              <a:ext uri="{FF2B5EF4-FFF2-40B4-BE49-F238E27FC236}">
                <a16:creationId xmlns="" xmlns:a16="http://schemas.microsoft.com/office/drawing/2014/main" id="{0A5C14C2-FB2C-4F2D-9020-5774C5A4355C}"/>
              </a:ext>
            </a:extLst>
          </p:cNvPr>
          <p:cNvSpPr txBox="1">
            <a:spLocks/>
          </p:cNvSpPr>
          <p:nvPr/>
        </p:nvSpPr>
        <p:spPr>
          <a:xfrm>
            <a:off x="6519753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Font typeface="Roboto Condensed Light"/>
              <a:buNone/>
            </a:pPr>
            <a:r>
              <a:rPr lang="en-US" altLang="zh-TW" sz="2400" b="1" dirty="0" smtClean="0">
                <a:solidFill>
                  <a:srgbClr val="FF7C4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QA</a:t>
            </a:r>
            <a:endParaRPr 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Google Shape;532;p19">
            <a:extLst>
              <a:ext uri="{FF2B5EF4-FFF2-40B4-BE49-F238E27FC236}">
                <a16:creationId xmlns="" xmlns:a16="http://schemas.microsoft.com/office/drawing/2014/main" id="{27758809-345D-47D6-94B1-DEF0D89BF6C5}"/>
              </a:ext>
            </a:extLst>
          </p:cNvPr>
          <p:cNvSpPr txBox="1">
            <a:spLocks/>
          </p:cNvSpPr>
          <p:nvPr/>
        </p:nvSpPr>
        <p:spPr>
          <a:xfrm>
            <a:off x="4804533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Font typeface="Roboto Condensed Light"/>
              <a:buNone/>
            </a:pP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清運</a:t>
            </a:r>
          </a:p>
        </p:txBody>
      </p:sp>
      <p:sp>
        <p:nvSpPr>
          <p:cNvPr id="9" name="Google Shape;533;p19">
            <a:extLst>
              <a:ext uri="{FF2B5EF4-FFF2-40B4-BE49-F238E27FC236}">
                <a16:creationId xmlns="" xmlns:a16="http://schemas.microsoft.com/office/drawing/2014/main" id="{DA41304E-B4A9-4C22-B2F8-EA869BCFAB4F}"/>
              </a:ext>
            </a:extLst>
          </p:cNvPr>
          <p:cNvSpPr txBox="1">
            <a:spLocks/>
          </p:cNvSpPr>
          <p:nvPr/>
        </p:nvSpPr>
        <p:spPr>
          <a:xfrm>
            <a:off x="8234973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Font typeface="Roboto Condensed Light"/>
              <a:buNone/>
            </a:pPr>
            <a:r>
              <a:rPr lang="zh-TW" altLang="en-US" sz="2000" b="1" dirty="0">
                <a:solidFill>
                  <a:srgbClr val="F54132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驗收</a:t>
            </a:r>
            <a:endParaRPr lang="zh-TW" altLang="en-US" sz="2000" b="1" dirty="0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0" name="Google Shape;534;p19">
            <a:extLst>
              <a:ext uri="{FF2B5EF4-FFF2-40B4-BE49-F238E27FC236}">
                <a16:creationId xmlns="" xmlns:a16="http://schemas.microsoft.com/office/drawing/2014/main" id="{1C9107BF-5C3F-468D-AEC2-E4C4B561165F}"/>
              </a:ext>
            </a:extLst>
          </p:cNvPr>
          <p:cNvSpPr txBox="1">
            <a:spLocks/>
          </p:cNvSpPr>
          <p:nvPr/>
        </p:nvSpPr>
        <p:spPr>
          <a:xfrm>
            <a:off x="9950195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●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 Light"/>
              <a:buChar char="■"/>
              <a:defRPr sz="1867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Font typeface="Roboto Condensed Light"/>
              <a:buNone/>
            </a:pP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教育訓練</a:t>
            </a:r>
          </a:p>
        </p:txBody>
      </p:sp>
      <p:sp>
        <p:nvSpPr>
          <p:cNvPr id="11" name="Google Shape;504;p19">
            <a:extLst>
              <a:ext uri="{FF2B5EF4-FFF2-40B4-BE49-F238E27FC236}">
                <a16:creationId xmlns="" xmlns:a16="http://schemas.microsoft.com/office/drawing/2014/main" id="{A5CD1022-4C93-4B6D-8ACC-14D416204B98}"/>
              </a:ext>
            </a:extLst>
          </p:cNvPr>
          <p:cNvSpPr/>
          <p:nvPr/>
        </p:nvSpPr>
        <p:spPr>
          <a:xfrm>
            <a:off x="9777595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3" name="Google Shape;505;p19">
            <a:extLst>
              <a:ext uri="{FF2B5EF4-FFF2-40B4-BE49-F238E27FC236}">
                <a16:creationId xmlns="" xmlns:a16="http://schemas.microsoft.com/office/drawing/2014/main" id="{2958A46B-9D93-45F3-AA77-D2C04A978D19}"/>
              </a:ext>
            </a:extLst>
          </p:cNvPr>
          <p:cNvSpPr/>
          <p:nvPr/>
        </p:nvSpPr>
        <p:spPr>
          <a:xfrm>
            <a:off x="10413041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6" name="Google Shape;506;p19">
            <a:extLst>
              <a:ext uri="{FF2B5EF4-FFF2-40B4-BE49-F238E27FC236}">
                <a16:creationId xmlns="" xmlns:a16="http://schemas.microsoft.com/office/drawing/2014/main" id="{F71A8CC2-9892-4005-955E-A6CBE35FA723}"/>
              </a:ext>
            </a:extLst>
          </p:cNvPr>
          <p:cNvSpPr/>
          <p:nvPr/>
        </p:nvSpPr>
        <p:spPr>
          <a:xfrm>
            <a:off x="8122381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7" name="Google Shape;507;p19">
            <a:extLst>
              <a:ext uri="{FF2B5EF4-FFF2-40B4-BE49-F238E27FC236}">
                <a16:creationId xmlns="" xmlns:a16="http://schemas.microsoft.com/office/drawing/2014/main" id="{02FAE416-F2CE-4B4B-99E2-CC887C7025A1}"/>
              </a:ext>
            </a:extLst>
          </p:cNvPr>
          <p:cNvSpPr/>
          <p:nvPr/>
        </p:nvSpPr>
        <p:spPr>
          <a:xfrm>
            <a:off x="8757827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8" name="Google Shape;508;p19">
            <a:extLst>
              <a:ext uri="{FF2B5EF4-FFF2-40B4-BE49-F238E27FC236}">
                <a16:creationId xmlns="" xmlns:a16="http://schemas.microsoft.com/office/drawing/2014/main" id="{E62FCBA7-02F8-43D6-8688-598FAA61C356}"/>
              </a:ext>
            </a:extLst>
          </p:cNvPr>
          <p:cNvSpPr/>
          <p:nvPr/>
        </p:nvSpPr>
        <p:spPr>
          <a:xfrm>
            <a:off x="6505107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FF7C4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19" name="Google Shape;509;p19">
            <a:extLst>
              <a:ext uri="{FF2B5EF4-FFF2-40B4-BE49-F238E27FC236}">
                <a16:creationId xmlns="" xmlns:a16="http://schemas.microsoft.com/office/drawing/2014/main" id="{977DD21E-96FA-42D0-9F96-D3D17A9B2881}"/>
              </a:ext>
            </a:extLst>
          </p:cNvPr>
          <p:cNvSpPr/>
          <p:nvPr/>
        </p:nvSpPr>
        <p:spPr>
          <a:xfrm>
            <a:off x="7140553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FF7C4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0" name="Google Shape;510;p19">
            <a:extLst>
              <a:ext uri="{FF2B5EF4-FFF2-40B4-BE49-F238E27FC236}">
                <a16:creationId xmlns="" xmlns:a16="http://schemas.microsoft.com/office/drawing/2014/main" id="{B5F2F304-5ABE-4D04-B5A6-F6AFBE23D722}"/>
              </a:ext>
            </a:extLst>
          </p:cNvPr>
          <p:cNvSpPr/>
          <p:nvPr/>
        </p:nvSpPr>
        <p:spPr>
          <a:xfrm>
            <a:off x="4898235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1" name="Google Shape;511;p19">
            <a:extLst>
              <a:ext uri="{FF2B5EF4-FFF2-40B4-BE49-F238E27FC236}">
                <a16:creationId xmlns="" xmlns:a16="http://schemas.microsoft.com/office/drawing/2014/main" id="{46A6901B-0589-4D6C-AA5E-A00D4EEE9855}"/>
              </a:ext>
            </a:extLst>
          </p:cNvPr>
          <p:cNvSpPr/>
          <p:nvPr/>
        </p:nvSpPr>
        <p:spPr>
          <a:xfrm>
            <a:off x="5533682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2" name="Google Shape;506;p19">
            <a:extLst>
              <a:ext uri="{FF2B5EF4-FFF2-40B4-BE49-F238E27FC236}">
                <a16:creationId xmlns="" xmlns:a16="http://schemas.microsoft.com/office/drawing/2014/main" id="{CE0392FA-023D-4DDD-8626-DF700F2EEA5F}"/>
              </a:ext>
            </a:extLst>
          </p:cNvPr>
          <p:cNvSpPr/>
          <p:nvPr/>
        </p:nvSpPr>
        <p:spPr>
          <a:xfrm>
            <a:off x="3226777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3" name="Google Shape;507;p19">
            <a:extLst>
              <a:ext uri="{FF2B5EF4-FFF2-40B4-BE49-F238E27FC236}">
                <a16:creationId xmlns="" xmlns:a16="http://schemas.microsoft.com/office/drawing/2014/main" id="{13211CB7-2C3B-429D-8319-B5CEE32CE15B}"/>
              </a:ext>
            </a:extLst>
          </p:cNvPr>
          <p:cNvSpPr/>
          <p:nvPr/>
        </p:nvSpPr>
        <p:spPr>
          <a:xfrm>
            <a:off x="3862223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4" name="Google Shape;508;p19">
            <a:extLst>
              <a:ext uri="{FF2B5EF4-FFF2-40B4-BE49-F238E27FC236}">
                <a16:creationId xmlns="" xmlns:a16="http://schemas.microsoft.com/office/drawing/2014/main" id="{E9C93954-5178-4410-B399-B84E85532E93}"/>
              </a:ext>
            </a:extLst>
          </p:cNvPr>
          <p:cNvSpPr/>
          <p:nvPr/>
        </p:nvSpPr>
        <p:spPr>
          <a:xfrm>
            <a:off x="1609503" y="2049905"/>
            <a:ext cx="2268000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FF7C4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5" name="Google Shape;509;p19">
            <a:extLst>
              <a:ext uri="{FF2B5EF4-FFF2-40B4-BE49-F238E27FC236}">
                <a16:creationId xmlns="" xmlns:a16="http://schemas.microsoft.com/office/drawing/2014/main" id="{1DCFED2E-4980-4DE9-B884-109DAD4FB823}"/>
              </a:ext>
            </a:extLst>
          </p:cNvPr>
          <p:cNvSpPr/>
          <p:nvPr/>
        </p:nvSpPr>
        <p:spPr>
          <a:xfrm>
            <a:off x="2244950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FF7C4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6" name="Google Shape;510;p19">
            <a:extLst>
              <a:ext uri="{FF2B5EF4-FFF2-40B4-BE49-F238E27FC236}">
                <a16:creationId xmlns="" xmlns:a16="http://schemas.microsoft.com/office/drawing/2014/main" id="{C38B68D0-C852-437F-97C4-ABCC4776E9DD}"/>
              </a:ext>
            </a:extLst>
          </p:cNvPr>
          <p:cNvSpPr/>
          <p:nvPr/>
        </p:nvSpPr>
        <p:spPr>
          <a:xfrm>
            <a:off x="149580" y="2049905"/>
            <a:ext cx="2121052" cy="536983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7" name="Google Shape;511;p19">
            <a:extLst>
              <a:ext uri="{FF2B5EF4-FFF2-40B4-BE49-F238E27FC236}">
                <a16:creationId xmlns="" xmlns:a16="http://schemas.microsoft.com/office/drawing/2014/main" id="{17F94F7D-0116-4BC7-AACD-819B410DCB5C}"/>
              </a:ext>
            </a:extLst>
          </p:cNvPr>
          <p:cNvSpPr/>
          <p:nvPr/>
        </p:nvSpPr>
        <p:spPr>
          <a:xfrm>
            <a:off x="638078" y="1497839"/>
            <a:ext cx="859418" cy="852468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0066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28" name="Google Shape;531;p19">
            <a:extLst>
              <a:ext uri="{FF2B5EF4-FFF2-40B4-BE49-F238E27FC236}">
                <a16:creationId xmlns="" xmlns:a16="http://schemas.microsoft.com/office/drawing/2014/main" id="{4B0B97E5-DA10-431B-BCE6-6FD86EDD168B}"/>
              </a:ext>
            </a:extLst>
          </p:cNvPr>
          <p:cNvSpPr txBox="1">
            <a:spLocks/>
          </p:cNvSpPr>
          <p:nvPr/>
        </p:nvSpPr>
        <p:spPr>
          <a:xfrm>
            <a:off x="1374093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None/>
            </a:pPr>
            <a:r>
              <a:rPr lang="zh-TW" altLang="en-US" sz="2400" b="1" dirty="0">
                <a:solidFill>
                  <a:srgbClr val="FF7C4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裝置</a:t>
            </a:r>
            <a:endParaRPr 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Google Shape;533;p19">
            <a:extLst>
              <a:ext uri="{FF2B5EF4-FFF2-40B4-BE49-F238E27FC236}">
                <a16:creationId xmlns="" xmlns:a16="http://schemas.microsoft.com/office/drawing/2014/main" id="{0128DA81-419D-4880-A824-58C66C0B08B0}"/>
              </a:ext>
            </a:extLst>
          </p:cNvPr>
          <p:cNvSpPr txBox="1">
            <a:spLocks/>
          </p:cNvSpPr>
          <p:nvPr/>
        </p:nvSpPr>
        <p:spPr>
          <a:xfrm>
            <a:off x="3089313" y="2509970"/>
            <a:ext cx="16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Font typeface="Arvo"/>
              <a:buNone/>
            </a:pPr>
            <a:r>
              <a:rPr lang="zh-TW" altLang="en-US" sz="2400" b="1" dirty="0">
                <a:solidFill>
                  <a:srgbClr val="F541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測試</a:t>
            </a:r>
            <a:endParaRPr 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="" xmlns:a16="http://schemas.microsoft.com/office/drawing/2014/main" id="{FFD38735-4C78-47F5-BCEE-4195F4C08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175" y="1666584"/>
            <a:ext cx="512967" cy="51296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="" xmlns:a16="http://schemas.microsoft.com/office/drawing/2014/main" id="{B6CB5B91-505C-475B-AF55-46F3C407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25" y="1625124"/>
            <a:ext cx="612404" cy="61240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="" xmlns:a16="http://schemas.microsoft.com/office/drawing/2014/main" id="{0A8AB702-D0A0-4CE6-8E42-366E34FF5D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638" y="1646246"/>
            <a:ext cx="465916" cy="46591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="" xmlns:a16="http://schemas.microsoft.com/office/drawing/2014/main" id="{2024862F-15E0-4931-A215-8B4B7F591C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984" y="1666584"/>
            <a:ext cx="523154" cy="52315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="" xmlns:a16="http://schemas.microsoft.com/office/drawing/2014/main" id="{1F295345-9259-4E44-A68A-1CE2AF77D0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980" y="1652622"/>
            <a:ext cx="541471" cy="541471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="" xmlns:a16="http://schemas.microsoft.com/office/drawing/2014/main" id="{E499DAF3-4E22-4049-AEBC-D5EB657104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374" y="1625124"/>
            <a:ext cx="589678" cy="589678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="" xmlns:a16="http://schemas.microsoft.com/office/drawing/2014/main" id="{BAA7AA77-2BB7-40D6-8F4F-A339A79EB8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81" y="1716496"/>
            <a:ext cx="406933" cy="406933"/>
          </a:xfrm>
          <a:prstGeom prst="rect">
            <a:avLst/>
          </a:prstGeom>
        </p:spPr>
      </p:pic>
      <p:graphicFrame>
        <p:nvGraphicFramePr>
          <p:cNvPr id="37" name="表格 36">
            <a:extLst>
              <a:ext uri="{FF2B5EF4-FFF2-40B4-BE49-F238E27FC236}">
                <a16:creationId xmlns="" xmlns:a16="http://schemas.microsoft.com/office/drawing/2014/main" id="{BE807A4F-4FFB-4178-9D26-D935816FE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556718"/>
              </p:ext>
            </p:extLst>
          </p:nvPr>
        </p:nvGraphicFramePr>
        <p:xfrm>
          <a:off x="232605" y="3234495"/>
          <a:ext cx="6907950" cy="3086791"/>
        </p:xfrm>
        <a:graphic>
          <a:graphicData uri="http://schemas.openxmlformats.org/drawingml/2006/table">
            <a:tbl>
              <a:tblPr firstRow="1" firstCol="1" bandRow="1"/>
              <a:tblGrid>
                <a:gridCol w="2302650">
                  <a:extLst>
                    <a:ext uri="{9D8B030D-6E8A-4147-A177-3AD203B41FA5}">
                      <a16:colId xmlns="" xmlns:a16="http://schemas.microsoft.com/office/drawing/2014/main" val="1379100770"/>
                    </a:ext>
                  </a:extLst>
                </a:gridCol>
                <a:gridCol w="2302650">
                  <a:extLst>
                    <a:ext uri="{9D8B030D-6E8A-4147-A177-3AD203B41FA5}">
                      <a16:colId xmlns="" xmlns:a16="http://schemas.microsoft.com/office/drawing/2014/main" val="753165717"/>
                    </a:ext>
                  </a:extLst>
                </a:gridCol>
                <a:gridCol w="2302650">
                  <a:extLst>
                    <a:ext uri="{9D8B030D-6E8A-4147-A177-3AD203B41FA5}">
                      <a16:colId xmlns="" xmlns:a16="http://schemas.microsoft.com/office/drawing/2014/main" val="2337006098"/>
                    </a:ext>
                  </a:extLst>
                </a:gridCol>
              </a:tblGrid>
              <a:tr h="1589243">
                <a:tc>
                  <a:txBody>
                    <a:bodyPr/>
                    <a:lstStyle/>
                    <a:p>
                      <a:pPr marL="18415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施工前</a:t>
                      </a: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東新國中</a:t>
                      </a: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施工</a:t>
                      </a:r>
                      <a:r>
                        <a:rPr lang="zh-TW" alt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施工後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05623418"/>
                  </a:ext>
                </a:extLst>
              </a:tr>
              <a:tr h="1497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施工前</a:t>
                      </a: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文賢國小</a:t>
                      </a: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施工</a:t>
                      </a:r>
                      <a:r>
                        <a:rPr lang="zh-TW" alt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施工後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47144637"/>
                  </a:ext>
                </a:extLst>
              </a:tr>
            </a:tbl>
          </a:graphicData>
        </a:graphic>
      </p:graphicFrame>
      <p:sp>
        <p:nvSpPr>
          <p:cNvPr id="45" name="Google Shape;532;p19">
            <a:extLst>
              <a:ext uri="{FF2B5EF4-FFF2-40B4-BE49-F238E27FC236}">
                <a16:creationId xmlns="" xmlns:a16="http://schemas.microsoft.com/office/drawing/2014/main" id="{3700EC78-214B-4A65-AA88-6817B7BA8BAA}"/>
              </a:ext>
            </a:extLst>
          </p:cNvPr>
          <p:cNvSpPr txBox="1">
            <a:spLocks/>
          </p:cNvSpPr>
          <p:nvPr/>
        </p:nvSpPr>
        <p:spPr>
          <a:xfrm>
            <a:off x="-422668" y="2477982"/>
            <a:ext cx="1803087" cy="4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867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114300" indent="0" algn="ctr">
              <a:buNone/>
            </a:pP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拆除</a:t>
            </a:r>
            <a:endParaRPr lang="en-US" sz="2400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\\Main-pc-pc\盛源精密工業股份有限公司\盛源行銷部\2021\瑞芳國小簡報\素材圖\東新國中_210806_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629" y="3588614"/>
            <a:ext cx="2217283" cy="924118"/>
          </a:xfrm>
          <a:prstGeom prst="rect">
            <a:avLst/>
          </a:prstGeom>
          <a:noFill/>
        </p:spPr>
      </p:pic>
      <p:pic>
        <p:nvPicPr>
          <p:cNvPr id="11267" name="Picture 3" descr="\\Main-pc-pc\盛源精密工業股份有限公司\盛源行銷部\2021\瑞芳國小簡報\素材圖\東新國中_210806_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8592" y="3595165"/>
            <a:ext cx="2193040" cy="914014"/>
          </a:xfrm>
          <a:prstGeom prst="rect">
            <a:avLst/>
          </a:prstGeom>
          <a:noFill/>
        </p:spPr>
      </p:pic>
      <p:pic>
        <p:nvPicPr>
          <p:cNvPr id="11268" name="Picture 4" descr="\\Main-pc-pc\盛源精密工業股份有限公司\盛源行銷部\2021\瑞芳國小簡報\素材圖\東新國中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4292" y="3591304"/>
            <a:ext cx="2210831" cy="921429"/>
          </a:xfrm>
          <a:prstGeom prst="rect">
            <a:avLst/>
          </a:prstGeom>
          <a:noFill/>
        </p:spPr>
      </p:pic>
      <p:pic>
        <p:nvPicPr>
          <p:cNvPr id="11269" name="Picture 5" descr="\\Main-pc-pc\盛源精密工業股份有限公司\盛源行銷部\2021\瑞芳國小簡報\素材圖\文賢國小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536" y="5114195"/>
            <a:ext cx="2226636" cy="928016"/>
          </a:xfrm>
          <a:prstGeom prst="rect">
            <a:avLst/>
          </a:prstGeom>
          <a:noFill/>
        </p:spPr>
      </p:pic>
      <p:pic>
        <p:nvPicPr>
          <p:cNvPr id="11270" name="Picture 6" descr="\\Main-pc-pc\盛源精密工業股份有限公司\盛源行銷部\2021\瑞芳國小簡報\素材圖\文賢國小B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96401" y="5119226"/>
            <a:ext cx="2191731" cy="913469"/>
          </a:xfrm>
          <a:prstGeom prst="rect">
            <a:avLst/>
          </a:prstGeom>
          <a:noFill/>
        </p:spPr>
      </p:pic>
      <p:pic>
        <p:nvPicPr>
          <p:cNvPr id="11271" name="Picture 7" descr="\\Main-pc-pc\盛源精密工業股份有限公司\盛源行銷部\2021\瑞芳國小簡報\素材圖\文賢國小C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14116" y="5122671"/>
            <a:ext cx="2159682" cy="900111"/>
          </a:xfrm>
          <a:prstGeom prst="rect">
            <a:avLst/>
          </a:prstGeom>
          <a:noFill/>
        </p:spPr>
      </p:pic>
      <p:pic>
        <p:nvPicPr>
          <p:cNvPr id="2051" name="Picture 3" descr="\\Main-pc-pc\盛源精密工業股份有限公司\盛源行銷部\2021\瑞芳國小簡報\素材圖\清運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88847" y="3039745"/>
            <a:ext cx="2732849" cy="362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9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現況</a:t>
            </a: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A0D0F0C8-E142-455C-B3B1-136483FE315C}"/>
              </a:ext>
            </a:extLst>
          </p:cNvPr>
          <p:cNvSpPr txBox="1">
            <a:spLocks/>
          </p:cNvSpPr>
          <p:nvPr/>
        </p:nvSpPr>
        <p:spPr>
          <a:xfrm>
            <a:off x="99819" y="5969143"/>
            <a:ext cx="8754901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DEFF78-82DB-46E9-A288-B9DFC0348D19}" type="slidenum">
              <a:rPr kumimoji="1" lang="zh-TW" altLang="en-US" smtClean="0"/>
              <a:pPr/>
              <a:t>16</a:t>
            </a:fld>
            <a:endParaRPr kumimoji="1"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34" y="3829939"/>
            <a:ext cx="1529348" cy="20400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133" y="1541978"/>
            <a:ext cx="1529349" cy="2040051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05" y="3850158"/>
            <a:ext cx="1518097" cy="2025043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772" y="1571998"/>
            <a:ext cx="5733243" cy="42979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454" y="1541978"/>
            <a:ext cx="1529348" cy="20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8D245FF-AC43-42D4-AD66-ECF2C7E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教育訓練與維修保固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="" xmlns:a16="http://schemas.microsoft.com/office/drawing/2014/main" id="{E1A25AB4-16DF-44B5-BDFB-9D0FAB936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7" y="2094905"/>
            <a:ext cx="775474" cy="775474"/>
          </a:xfrm>
          <a:prstGeom prst="rect">
            <a:avLst/>
          </a:prstGeom>
        </p:spPr>
      </p:pic>
      <p:pic>
        <p:nvPicPr>
          <p:cNvPr id="9218" name="Picture 2" descr="\\Main-pc-pc\盛源精密工業股份有限公司\盛源行銷部\2021\瑞芳國小簡報\素材圖\施工規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661" y="2129599"/>
            <a:ext cx="3041374" cy="187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4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教育訓練規劃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2DDAFBDF-AEFC-43B9-BE35-295FACA8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8767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latin typeface="+mj-ea"/>
              <a:ea typeface="+mj-ea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DF85EF80-78AF-4DA9-9F86-2553E6536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82502"/>
              </p:ext>
            </p:extLst>
          </p:nvPr>
        </p:nvGraphicFramePr>
        <p:xfrm>
          <a:off x="781785" y="3309076"/>
          <a:ext cx="5373189" cy="296244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93427">
                  <a:extLst>
                    <a:ext uri="{9D8B030D-6E8A-4147-A177-3AD203B41FA5}">
                      <a16:colId xmlns="" xmlns:a16="http://schemas.microsoft.com/office/drawing/2014/main" val="38101338"/>
                    </a:ext>
                  </a:extLst>
                </a:gridCol>
                <a:gridCol w="3462054">
                  <a:extLst>
                    <a:ext uri="{9D8B030D-6E8A-4147-A177-3AD203B41FA5}">
                      <a16:colId xmlns="" xmlns:a16="http://schemas.microsoft.com/office/drawing/2014/main" val="3268166269"/>
                    </a:ext>
                  </a:extLst>
                </a:gridCol>
                <a:gridCol w="1417708">
                  <a:extLst>
                    <a:ext uri="{9D8B030D-6E8A-4147-A177-3AD203B41FA5}">
                      <a16:colId xmlns="" xmlns:a16="http://schemas.microsoft.com/office/drawing/2014/main" val="3709215020"/>
                    </a:ext>
                  </a:extLst>
                </a:gridCol>
              </a:tblGrid>
              <a:tr h="355709"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課程名稱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課程時程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26499420"/>
                  </a:ext>
                </a:extLst>
              </a:tr>
              <a:tr h="750343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b="0" kern="1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觸控顯示器使用方式及應用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安卓系統、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Windows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系統使用</a:t>
                      </a:r>
                      <a:endParaRPr lang="zh-TW" sz="12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 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HR</a:t>
                      </a:r>
                      <a:endParaRPr lang="zh-TW" sz="1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30571076"/>
                  </a:ext>
                </a:extLst>
              </a:tr>
              <a:tr h="750343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b="0" kern="1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雙層</a:t>
                      </a:r>
                      <a:r>
                        <a:rPr lang="zh-TW" alt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開合式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黑板使用注意事項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保養須知與售服介紹</a:t>
                      </a:r>
                      <a:endParaRPr lang="zh-TW" sz="12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0.5 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HR</a:t>
                      </a:r>
                      <a:endParaRPr lang="zh-TW" sz="1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999557"/>
                  </a:ext>
                </a:extLst>
              </a:tr>
              <a:tr h="750343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b="0" kern="1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教學軟體操作及應用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延伸創意應用與回饋產品教學</a:t>
                      </a:r>
                      <a:endParaRPr lang="zh-TW" sz="1200" b="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1.5 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HR</a:t>
                      </a:r>
                      <a:endParaRPr lang="zh-TW" sz="18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77681936"/>
                  </a:ext>
                </a:extLst>
              </a:tr>
              <a:tr h="355709">
                <a:tc gridSpan="3"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共計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HR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25711000"/>
                  </a:ext>
                </a:extLst>
              </a:tr>
            </a:tbl>
          </a:graphicData>
        </a:graphic>
      </p:graphicFrame>
      <p:pic>
        <p:nvPicPr>
          <p:cNvPr id="7" name="圖片 6" descr="一張含有 畫畫, 光 的圖片&#10;&#10;自動產生的描述">
            <a:extLst>
              <a:ext uri="{FF2B5EF4-FFF2-40B4-BE49-F238E27FC236}">
                <a16:creationId xmlns="" xmlns:a16="http://schemas.microsoft.com/office/drawing/2014/main" id="{409A6828-193A-43A2-AFE4-CB268ED097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069" y="3856455"/>
            <a:ext cx="340738" cy="340738"/>
          </a:xfrm>
          <a:prstGeom prst="rect">
            <a:avLst/>
          </a:prstGeom>
        </p:spPr>
      </p:pic>
      <p:pic>
        <p:nvPicPr>
          <p:cNvPr id="8" name="圖片 7" descr="一張含有 畫畫 的圖片&#10;&#10;自動產生的描述">
            <a:extLst>
              <a:ext uri="{FF2B5EF4-FFF2-40B4-BE49-F238E27FC236}">
                <a16:creationId xmlns="" xmlns:a16="http://schemas.microsoft.com/office/drawing/2014/main" id="{4F81F67E-460F-4557-A89A-3E5FFE4BDF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069" y="4607934"/>
            <a:ext cx="340738" cy="340738"/>
          </a:xfrm>
          <a:prstGeom prst="rect">
            <a:avLst/>
          </a:prstGeom>
        </p:spPr>
      </p:pic>
      <p:pic>
        <p:nvPicPr>
          <p:cNvPr id="9" name="圖片 8" descr="一張含有 畫畫 的圖片&#10;&#10;自動產生的描述">
            <a:extLst>
              <a:ext uri="{FF2B5EF4-FFF2-40B4-BE49-F238E27FC236}">
                <a16:creationId xmlns="" xmlns:a16="http://schemas.microsoft.com/office/drawing/2014/main" id="{BB1FC583-2FFA-403B-98F7-E016021D9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9" y="5359414"/>
            <a:ext cx="340739" cy="34073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CE8117E-E68D-4540-B71C-B21ED3D5F21A}"/>
              </a:ext>
            </a:extLst>
          </p:cNvPr>
          <p:cNvSpPr/>
          <p:nvPr/>
        </p:nvSpPr>
        <p:spPr>
          <a:xfrm>
            <a:off x="710957" y="1377826"/>
            <a:ext cx="569541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師資依單位需求進行內容安排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一場</a:t>
            </a:r>
            <a:r>
              <a:rPr lang="en-US" altLang="zh-TW" sz="2400" b="1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zh-TW" altLang="en-US" sz="2400" b="1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，視單位需求可增加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場次</a:t>
            </a:r>
            <a:endParaRPr lang="en-US" altLang="zh-TW" sz="2400" b="1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另外安排人員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於於隔天到場支援教育訓練，協助老師們能馬上可以使用設備</a:t>
            </a:r>
            <a:r>
              <a:rPr lang="zh-TW" altLang="en-US" sz="2400" b="1" dirty="0">
                <a:solidFill>
                  <a:srgbClr val="434343"/>
                </a:solidFill>
                <a:latin typeface="+mj-ea"/>
                <a:ea typeface="+mj-ea"/>
              </a:rPr>
              <a:t>。</a:t>
            </a:r>
            <a:endParaRPr lang="en-US" altLang="zh-CN" sz="2400" b="1" dirty="0">
              <a:solidFill>
                <a:srgbClr val="434343"/>
              </a:solidFill>
              <a:latin typeface="+mj-ea"/>
              <a:ea typeface="+mj-ea"/>
            </a:endParaRPr>
          </a:p>
        </p:txBody>
      </p:sp>
      <p:pic>
        <p:nvPicPr>
          <p:cNvPr id="14338" name="Picture 2" descr="\\Main-pc-pc\盛源精密工業股份有限公司\盛源行銷部\2021\瑞芳國小簡報\素材圖\20210323_1030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4679" y="1784737"/>
            <a:ext cx="5138327" cy="3855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3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69" y="449794"/>
            <a:ext cx="8382000" cy="85407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整合維修服務窗口</a:t>
            </a:r>
            <a:endParaRPr lang="en-US" kern="0" dirty="0">
              <a:solidFill>
                <a:srgbClr val="80C342"/>
              </a:solidFill>
              <a:latin typeface="標楷體" panose="03000509000000000000" pitchFamily="65" charset="-120"/>
              <a:ea typeface="標楷體" panose="03000509000000000000" pitchFamily="65" charset="-120"/>
              <a:sym typeface="Acer Foco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6622" y="1254721"/>
            <a:ext cx="7761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新北市各校目前皆採教研中心統一叫修方式，本案將沿用 貴局報修平台系統叫修服務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，可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立即導入本案資訊相關設備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670" y="2512999"/>
            <a:ext cx="4965005" cy="33714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07" y="2523758"/>
            <a:ext cx="5133098" cy="3382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28A2DBA-618E-41ED-8E7A-66BACE08C03B}"/>
              </a:ext>
            </a:extLst>
          </p:cNvPr>
          <p:cNvSpPr txBox="1">
            <a:spLocks/>
          </p:cNvSpPr>
          <p:nvPr/>
        </p:nvSpPr>
        <p:spPr>
          <a:xfrm>
            <a:off x="2602019" y="333632"/>
            <a:ext cx="83820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簡報大綱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75376A96-B289-4FEB-A338-611B01575BDB}"/>
              </a:ext>
            </a:extLst>
          </p:cNvPr>
          <p:cNvSpPr txBox="1"/>
          <p:nvPr/>
        </p:nvSpPr>
        <p:spPr>
          <a:xfrm>
            <a:off x="1317832" y="1635073"/>
            <a:ext cx="10393934" cy="354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廠商介紹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endParaRPr lang="en-US" altLang="zh-TW" sz="2000" dirty="0">
              <a:solidFill>
                <a:schemeClr val="tx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提供設備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之品項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endParaRPr lang="en-US" altLang="zh-TW" sz="2000" dirty="0" smtClean="0">
              <a:solidFill>
                <a:schemeClr val="tx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專案執行規劃與施工流程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教育訓練與維修保固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="" xmlns:a16="http://schemas.microsoft.com/office/drawing/2014/main" id="{DF1440F5-D807-40D7-B933-80A1E4B58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8" y="1713366"/>
            <a:ext cx="408884" cy="408884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="" xmlns:a16="http://schemas.microsoft.com/office/drawing/2014/main" id="{20C2711F-6D8F-4313-83CF-798FCFD4A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" y="2626822"/>
            <a:ext cx="490661" cy="490661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="" xmlns:a16="http://schemas.microsoft.com/office/drawing/2014/main" id="{D90B75A7-1933-420E-A451-1B19CDAD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8" y="3622055"/>
            <a:ext cx="408884" cy="40888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3B44E86A-B6E8-45B5-8D95-3A104D7F8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8" y="4535511"/>
            <a:ext cx="509170" cy="509170"/>
          </a:xfrm>
          <a:prstGeom prst="rect">
            <a:avLst/>
          </a:prstGeom>
        </p:spPr>
      </p:pic>
      <p:pic>
        <p:nvPicPr>
          <p:cNvPr id="16" name="Picture 2" descr="C:\Users\1511100\Desktop\Acer-logo-digital-green.png">
            <a:extLst>
              <a:ext uri="{FF2B5EF4-FFF2-40B4-BE49-F238E27FC236}">
                <a16:creationId xmlns="" xmlns:a16="http://schemas.microsoft.com/office/drawing/2014/main" id="{B5D95171-C1D4-49EA-9725-AC01F7EB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351" y="-219545"/>
            <a:ext cx="3130279" cy="152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維修方式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61F3A801-BE4A-4A16-8D80-10C8C6FB4770}"/>
              </a:ext>
            </a:extLst>
          </p:cNvPr>
          <p:cNvGrpSpPr/>
          <p:nvPr/>
        </p:nvGrpSpPr>
        <p:grpSpPr>
          <a:xfrm>
            <a:off x="4431803" y="2985257"/>
            <a:ext cx="2232349" cy="764390"/>
            <a:chOff x="4443313" y="1465325"/>
            <a:chExt cx="2232349" cy="764390"/>
          </a:xfrm>
        </p:grpSpPr>
        <p:sp>
          <p:nvSpPr>
            <p:cNvPr id="20" name="淘宝网Chenying0907出品 5">
              <a:extLst>
                <a:ext uri="{FF2B5EF4-FFF2-40B4-BE49-F238E27FC236}">
                  <a16:creationId xmlns="" xmlns:a16="http://schemas.microsoft.com/office/drawing/2014/main" id="{D866005E-1688-438A-A95B-8392FBD8A7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7293" y="731345"/>
              <a:ext cx="764390" cy="2232349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28600" dist="889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="" xmlns:a16="http://schemas.microsoft.com/office/drawing/2014/main" id="{8B9EC91A-31E6-4535-B8D6-EFDEC9C6E2BC}"/>
                </a:ext>
              </a:extLst>
            </p:cNvPr>
            <p:cNvSpPr txBox="1"/>
            <p:nvPr/>
          </p:nvSpPr>
          <p:spPr>
            <a:xfrm>
              <a:off x="5089475" y="1635054"/>
              <a:ext cx="144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TW" altLang="en-US" sz="2400" b="1" dirty="0">
                  <a:solidFill>
                    <a:srgbClr val="F4505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現場檢修</a:t>
              </a:r>
            </a:p>
          </p:txBody>
        </p:sp>
      </p:grpSp>
      <p:sp>
        <p:nvSpPr>
          <p:cNvPr id="22" name="文字版面配置區 2">
            <a:extLst>
              <a:ext uri="{FF2B5EF4-FFF2-40B4-BE49-F238E27FC236}">
                <a16:creationId xmlns="" xmlns:a16="http://schemas.microsoft.com/office/drawing/2014/main" id="{213F5F8F-09F8-48B0-9EE8-7EEA3A28FC38}"/>
              </a:ext>
            </a:extLst>
          </p:cNvPr>
          <p:cNvSpPr txBox="1">
            <a:spLocks/>
          </p:cNvSpPr>
          <p:nvPr/>
        </p:nvSpPr>
        <p:spPr>
          <a:xfrm>
            <a:off x="796704" y="1774825"/>
            <a:ext cx="4716163" cy="5847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報修流程</a:t>
            </a:r>
            <a:endParaRPr lang="zh-TW" altLang="en-US" sz="3600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手繪多邊形: 圖案 24">
            <a:extLst>
              <a:ext uri="{FF2B5EF4-FFF2-40B4-BE49-F238E27FC236}">
                <a16:creationId xmlns="" xmlns:a16="http://schemas.microsoft.com/office/drawing/2014/main" id="{45B54187-CF44-486C-9A4C-E2A4468AC716}"/>
              </a:ext>
            </a:extLst>
          </p:cNvPr>
          <p:cNvSpPr/>
          <p:nvPr/>
        </p:nvSpPr>
        <p:spPr>
          <a:xfrm>
            <a:off x="2885578" y="4841036"/>
            <a:ext cx="333329" cy="389932"/>
          </a:xfrm>
          <a:custGeom>
            <a:avLst/>
            <a:gdLst>
              <a:gd name="connsiteX0" fmla="*/ 0 w 333329"/>
              <a:gd name="connsiteY0" fmla="*/ 77986 h 389932"/>
              <a:gd name="connsiteX1" fmla="*/ 166665 w 333329"/>
              <a:gd name="connsiteY1" fmla="*/ 77986 h 389932"/>
              <a:gd name="connsiteX2" fmla="*/ 166665 w 333329"/>
              <a:gd name="connsiteY2" fmla="*/ 0 h 389932"/>
              <a:gd name="connsiteX3" fmla="*/ 333329 w 333329"/>
              <a:gd name="connsiteY3" fmla="*/ 194966 h 389932"/>
              <a:gd name="connsiteX4" fmla="*/ 166665 w 333329"/>
              <a:gd name="connsiteY4" fmla="*/ 389932 h 389932"/>
              <a:gd name="connsiteX5" fmla="*/ 166665 w 333329"/>
              <a:gd name="connsiteY5" fmla="*/ 311946 h 389932"/>
              <a:gd name="connsiteX6" fmla="*/ 0 w 333329"/>
              <a:gd name="connsiteY6" fmla="*/ 311946 h 389932"/>
              <a:gd name="connsiteX7" fmla="*/ 0 w 333329"/>
              <a:gd name="connsiteY7" fmla="*/ 77986 h 3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329" h="389932">
                <a:moveTo>
                  <a:pt x="0" y="77986"/>
                </a:moveTo>
                <a:lnTo>
                  <a:pt x="166665" y="77986"/>
                </a:lnTo>
                <a:lnTo>
                  <a:pt x="166665" y="0"/>
                </a:lnTo>
                <a:lnTo>
                  <a:pt x="333329" y="194966"/>
                </a:lnTo>
                <a:lnTo>
                  <a:pt x="166665" y="389932"/>
                </a:lnTo>
                <a:lnTo>
                  <a:pt x="166665" y="311946"/>
                </a:lnTo>
                <a:lnTo>
                  <a:pt x="0" y="311946"/>
                </a:lnTo>
                <a:lnTo>
                  <a:pt x="0" y="77986"/>
                </a:lnTo>
                <a:close/>
              </a:path>
            </a:pathLst>
          </a:custGeom>
          <a:solidFill>
            <a:srgbClr val="01ACBE"/>
          </a:solidFill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986" rIns="99999" bIns="7798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TW" altLang="en-US" sz="1100" b="0" i="0" kern="1200">
              <a:latin typeface="+mj-ea"/>
              <a:ea typeface="+mj-ea"/>
              <a:cs typeface="Noto Sans CJK TC" charset="-120"/>
            </a:endParaRPr>
          </a:p>
        </p:txBody>
      </p:sp>
      <p:sp>
        <p:nvSpPr>
          <p:cNvPr id="24" name="手繪多邊形: 圖案 43">
            <a:extLst>
              <a:ext uri="{FF2B5EF4-FFF2-40B4-BE49-F238E27FC236}">
                <a16:creationId xmlns="" xmlns:a16="http://schemas.microsoft.com/office/drawing/2014/main" id="{B38DBEC5-8D39-4875-BF96-8E2BA879348E}"/>
              </a:ext>
            </a:extLst>
          </p:cNvPr>
          <p:cNvSpPr/>
          <p:nvPr/>
        </p:nvSpPr>
        <p:spPr>
          <a:xfrm>
            <a:off x="8557850" y="4835124"/>
            <a:ext cx="333329" cy="389932"/>
          </a:xfrm>
          <a:custGeom>
            <a:avLst/>
            <a:gdLst>
              <a:gd name="connsiteX0" fmla="*/ 0 w 333329"/>
              <a:gd name="connsiteY0" fmla="*/ 77986 h 389932"/>
              <a:gd name="connsiteX1" fmla="*/ 166665 w 333329"/>
              <a:gd name="connsiteY1" fmla="*/ 77986 h 389932"/>
              <a:gd name="connsiteX2" fmla="*/ 166665 w 333329"/>
              <a:gd name="connsiteY2" fmla="*/ 0 h 389932"/>
              <a:gd name="connsiteX3" fmla="*/ 333329 w 333329"/>
              <a:gd name="connsiteY3" fmla="*/ 194966 h 389932"/>
              <a:gd name="connsiteX4" fmla="*/ 166665 w 333329"/>
              <a:gd name="connsiteY4" fmla="*/ 389932 h 389932"/>
              <a:gd name="connsiteX5" fmla="*/ 166665 w 333329"/>
              <a:gd name="connsiteY5" fmla="*/ 311946 h 389932"/>
              <a:gd name="connsiteX6" fmla="*/ 0 w 333329"/>
              <a:gd name="connsiteY6" fmla="*/ 311946 h 389932"/>
              <a:gd name="connsiteX7" fmla="*/ 0 w 333329"/>
              <a:gd name="connsiteY7" fmla="*/ 77986 h 3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329" h="389932">
                <a:moveTo>
                  <a:pt x="0" y="77986"/>
                </a:moveTo>
                <a:lnTo>
                  <a:pt x="166665" y="77986"/>
                </a:lnTo>
                <a:lnTo>
                  <a:pt x="166665" y="0"/>
                </a:lnTo>
                <a:lnTo>
                  <a:pt x="333329" y="194966"/>
                </a:lnTo>
                <a:lnTo>
                  <a:pt x="166665" y="389932"/>
                </a:lnTo>
                <a:lnTo>
                  <a:pt x="166665" y="311946"/>
                </a:lnTo>
                <a:lnTo>
                  <a:pt x="0" y="311946"/>
                </a:lnTo>
                <a:lnTo>
                  <a:pt x="0" y="77986"/>
                </a:lnTo>
                <a:close/>
              </a:path>
            </a:pathLst>
          </a:custGeom>
          <a:solidFill>
            <a:srgbClr val="7030A0"/>
          </a:solidFill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986" rIns="99999" bIns="7798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TW" altLang="en-US" sz="1100" b="0" i="0" kern="1200">
              <a:latin typeface="+mj-ea"/>
              <a:ea typeface="+mj-ea"/>
              <a:cs typeface="Noto Sans CJK TC" charset="-120"/>
            </a:endParaRPr>
          </a:p>
        </p:txBody>
      </p:sp>
      <p:sp>
        <p:nvSpPr>
          <p:cNvPr id="25" name="向右箭號 22">
            <a:extLst>
              <a:ext uri="{FF2B5EF4-FFF2-40B4-BE49-F238E27FC236}">
                <a16:creationId xmlns="" xmlns:a16="http://schemas.microsoft.com/office/drawing/2014/main" id="{9462813A-67CD-4347-BCA6-3C31B15CEFC3}"/>
              </a:ext>
            </a:extLst>
          </p:cNvPr>
          <p:cNvSpPr/>
          <p:nvPr/>
        </p:nvSpPr>
        <p:spPr>
          <a:xfrm>
            <a:off x="5697223" y="4811814"/>
            <a:ext cx="381378" cy="44614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01ACBE"/>
          </a:solidFill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>
              <a:latin typeface="+mj-ea"/>
              <a:ea typeface="+mj-ea"/>
            </a:endParaRPr>
          </a:p>
        </p:txBody>
      </p:sp>
      <p:sp>
        <p:nvSpPr>
          <p:cNvPr id="26" name="向右箭號 4">
            <a:extLst>
              <a:ext uri="{FF2B5EF4-FFF2-40B4-BE49-F238E27FC236}">
                <a16:creationId xmlns="" xmlns:a16="http://schemas.microsoft.com/office/drawing/2014/main" id="{690A1EF4-A46A-4967-87F2-555BAEA44F94}"/>
              </a:ext>
            </a:extLst>
          </p:cNvPr>
          <p:cNvSpPr/>
          <p:nvPr/>
        </p:nvSpPr>
        <p:spPr>
          <a:xfrm>
            <a:off x="6160889" y="4509735"/>
            <a:ext cx="194689" cy="1952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400" kern="1200">
              <a:latin typeface="+mj-ea"/>
              <a:ea typeface="+mj-ea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="" xmlns:a16="http://schemas.microsoft.com/office/drawing/2014/main" id="{8B714A60-1D82-4778-8B5D-6CEC590F1A58}"/>
              </a:ext>
            </a:extLst>
          </p:cNvPr>
          <p:cNvGrpSpPr/>
          <p:nvPr/>
        </p:nvGrpSpPr>
        <p:grpSpPr>
          <a:xfrm>
            <a:off x="6951210" y="3324501"/>
            <a:ext cx="2880949" cy="1003417"/>
            <a:chOff x="6951210" y="3324501"/>
            <a:chExt cx="2880949" cy="1003417"/>
          </a:xfrm>
          <a:solidFill>
            <a:srgbClr val="00B050"/>
          </a:solidFill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手繪多邊形: 圖案 41">
              <a:extLst>
                <a:ext uri="{FF2B5EF4-FFF2-40B4-BE49-F238E27FC236}">
                  <a16:creationId xmlns="" xmlns:a16="http://schemas.microsoft.com/office/drawing/2014/main" id="{65F19A40-68D6-4098-BB0D-0BBBCE905659}"/>
                </a:ext>
              </a:extLst>
            </p:cNvPr>
            <p:cNvSpPr/>
            <p:nvPr/>
          </p:nvSpPr>
          <p:spPr>
            <a:xfrm rot="5400000">
              <a:off x="9171893" y="3667652"/>
              <a:ext cx="983389" cy="337143"/>
            </a:xfrm>
            <a:custGeom>
              <a:avLst/>
              <a:gdLst>
                <a:gd name="connsiteX0" fmla="*/ 0 w 983389"/>
                <a:gd name="connsiteY0" fmla="*/ 67429 h 337143"/>
                <a:gd name="connsiteX1" fmla="*/ 814818 w 983389"/>
                <a:gd name="connsiteY1" fmla="*/ 67429 h 337143"/>
                <a:gd name="connsiteX2" fmla="*/ 814818 w 983389"/>
                <a:gd name="connsiteY2" fmla="*/ 0 h 337143"/>
                <a:gd name="connsiteX3" fmla="*/ 983389 w 983389"/>
                <a:gd name="connsiteY3" fmla="*/ 168572 h 337143"/>
                <a:gd name="connsiteX4" fmla="*/ 814818 w 983389"/>
                <a:gd name="connsiteY4" fmla="*/ 337143 h 337143"/>
                <a:gd name="connsiteX5" fmla="*/ 814818 w 983389"/>
                <a:gd name="connsiteY5" fmla="*/ 269714 h 337143"/>
                <a:gd name="connsiteX6" fmla="*/ 0 w 983389"/>
                <a:gd name="connsiteY6" fmla="*/ 269714 h 337143"/>
                <a:gd name="connsiteX7" fmla="*/ 0 w 983389"/>
                <a:gd name="connsiteY7" fmla="*/ 67429 h 33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3389" h="337143">
                  <a:moveTo>
                    <a:pt x="0" y="67429"/>
                  </a:moveTo>
                  <a:lnTo>
                    <a:pt x="814818" y="67429"/>
                  </a:lnTo>
                  <a:lnTo>
                    <a:pt x="814818" y="0"/>
                  </a:lnTo>
                  <a:lnTo>
                    <a:pt x="983389" y="168572"/>
                  </a:lnTo>
                  <a:lnTo>
                    <a:pt x="814818" y="337143"/>
                  </a:lnTo>
                  <a:lnTo>
                    <a:pt x="814818" y="269714"/>
                  </a:lnTo>
                  <a:lnTo>
                    <a:pt x="0" y="269714"/>
                  </a:lnTo>
                  <a:lnTo>
                    <a:pt x="0" y="67429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7427" rIns="101142" bIns="67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900" b="0" i="0" kern="1200">
                <a:latin typeface="+mj-ea"/>
                <a:ea typeface="+mj-ea"/>
                <a:cs typeface="Noto Sans CJK TC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="" xmlns:a16="http://schemas.microsoft.com/office/drawing/2014/main" id="{D3BF97FA-91BC-4E31-A7C7-58E3BF588C09}"/>
                </a:ext>
              </a:extLst>
            </p:cNvPr>
            <p:cNvSpPr/>
            <p:nvPr/>
          </p:nvSpPr>
          <p:spPr>
            <a:xfrm>
              <a:off x="6951210" y="3324501"/>
              <a:ext cx="2812085" cy="1778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ea"/>
                <a:ea typeface="+mj-ea"/>
              </a:endParaRPr>
            </a:p>
          </p:txBody>
        </p:sp>
      </p:grpSp>
      <p:sp>
        <p:nvSpPr>
          <p:cNvPr id="30" name="向右箭號 4">
            <a:extLst>
              <a:ext uri="{FF2B5EF4-FFF2-40B4-BE49-F238E27FC236}">
                <a16:creationId xmlns="" xmlns:a16="http://schemas.microsoft.com/office/drawing/2014/main" id="{73B8D15A-A275-444B-BDB4-9F8608F98793}"/>
              </a:ext>
            </a:extLst>
          </p:cNvPr>
          <p:cNvSpPr/>
          <p:nvPr/>
        </p:nvSpPr>
        <p:spPr>
          <a:xfrm>
            <a:off x="4418534" y="3615891"/>
            <a:ext cx="194689" cy="1952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400" kern="1200">
              <a:latin typeface="+mj-ea"/>
              <a:ea typeface="+mj-ea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62214873-6D9F-4BF3-854A-ACC9F71588D3}"/>
              </a:ext>
            </a:extLst>
          </p:cNvPr>
          <p:cNvGrpSpPr/>
          <p:nvPr/>
        </p:nvGrpSpPr>
        <p:grpSpPr>
          <a:xfrm>
            <a:off x="3644391" y="3218153"/>
            <a:ext cx="497048" cy="929594"/>
            <a:chOff x="3644391" y="3218153"/>
            <a:chExt cx="497048" cy="929594"/>
          </a:xfrm>
          <a:solidFill>
            <a:srgbClr val="00B050"/>
          </a:solidFill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手繪多邊形: 圖案 39">
              <a:extLst>
                <a:ext uri="{FF2B5EF4-FFF2-40B4-BE49-F238E27FC236}">
                  <a16:creationId xmlns="" xmlns:a16="http://schemas.microsoft.com/office/drawing/2014/main" id="{28224688-9A04-41D1-8CE5-AEEC1E2A701A}"/>
                </a:ext>
              </a:extLst>
            </p:cNvPr>
            <p:cNvSpPr/>
            <p:nvPr/>
          </p:nvSpPr>
          <p:spPr>
            <a:xfrm>
              <a:off x="3782391" y="3218153"/>
              <a:ext cx="359048" cy="377181"/>
            </a:xfrm>
            <a:custGeom>
              <a:avLst/>
              <a:gdLst>
                <a:gd name="connsiteX0" fmla="*/ 0 w 359048"/>
                <a:gd name="connsiteY0" fmla="*/ 75436 h 377181"/>
                <a:gd name="connsiteX1" fmla="*/ 179524 w 359048"/>
                <a:gd name="connsiteY1" fmla="*/ 75436 h 377181"/>
                <a:gd name="connsiteX2" fmla="*/ 179524 w 359048"/>
                <a:gd name="connsiteY2" fmla="*/ 0 h 377181"/>
                <a:gd name="connsiteX3" fmla="*/ 359048 w 359048"/>
                <a:gd name="connsiteY3" fmla="*/ 188591 h 377181"/>
                <a:gd name="connsiteX4" fmla="*/ 179524 w 359048"/>
                <a:gd name="connsiteY4" fmla="*/ 377181 h 377181"/>
                <a:gd name="connsiteX5" fmla="*/ 179524 w 359048"/>
                <a:gd name="connsiteY5" fmla="*/ 301745 h 377181"/>
                <a:gd name="connsiteX6" fmla="*/ 0 w 359048"/>
                <a:gd name="connsiteY6" fmla="*/ 301745 h 377181"/>
                <a:gd name="connsiteX7" fmla="*/ 0 w 359048"/>
                <a:gd name="connsiteY7" fmla="*/ 75436 h 37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048" h="377181">
                  <a:moveTo>
                    <a:pt x="0" y="75436"/>
                  </a:moveTo>
                  <a:lnTo>
                    <a:pt x="179524" y="75436"/>
                  </a:lnTo>
                  <a:lnTo>
                    <a:pt x="179524" y="0"/>
                  </a:lnTo>
                  <a:lnTo>
                    <a:pt x="359048" y="188591"/>
                  </a:lnTo>
                  <a:lnTo>
                    <a:pt x="179524" y="377181"/>
                  </a:lnTo>
                  <a:lnTo>
                    <a:pt x="179524" y="301745"/>
                  </a:lnTo>
                  <a:lnTo>
                    <a:pt x="0" y="301745"/>
                  </a:lnTo>
                  <a:lnTo>
                    <a:pt x="0" y="75436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5436" rIns="107714" bIns="754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600" kern="1200">
                <a:latin typeface="+mj-ea"/>
                <a:ea typeface="+mj-ea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20757C51-3E5C-4A99-AAAC-204D9E15AB6E}"/>
                </a:ext>
              </a:extLst>
            </p:cNvPr>
            <p:cNvSpPr/>
            <p:nvPr/>
          </p:nvSpPr>
          <p:spPr>
            <a:xfrm rot="5400000">
              <a:off x="3299181" y="3638447"/>
              <a:ext cx="854510" cy="1640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ea"/>
                <a:ea typeface="+mj-ea"/>
              </a:endParaRPr>
            </a:p>
          </p:txBody>
        </p:sp>
      </p:grpSp>
      <p:sp>
        <p:nvSpPr>
          <p:cNvPr id="34" name="Rectangle 96">
            <a:extLst>
              <a:ext uri="{FF2B5EF4-FFF2-40B4-BE49-F238E27FC236}">
                <a16:creationId xmlns="" xmlns:a16="http://schemas.microsoft.com/office/drawing/2014/main" id="{3EE1708C-96F2-4ABC-B05F-8A4288E68E13}"/>
              </a:ext>
            </a:extLst>
          </p:cNvPr>
          <p:cNvSpPr/>
          <p:nvPr/>
        </p:nvSpPr>
        <p:spPr>
          <a:xfrm>
            <a:off x="6913261" y="3421553"/>
            <a:ext cx="14043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TC" charset="-120"/>
              </a:rPr>
              <a:t>現場處理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CJK TC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="" xmlns:a16="http://schemas.microsoft.com/office/drawing/2014/main" id="{22B8FC50-AED3-4F10-A1B3-F83FEB585A94}"/>
              </a:ext>
            </a:extLst>
          </p:cNvPr>
          <p:cNvSpPr txBox="1"/>
          <p:nvPr/>
        </p:nvSpPr>
        <p:spPr>
          <a:xfrm>
            <a:off x="603342" y="5828072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換機與維修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：四小時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回覆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，八小時到場，三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天內完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2" name="圖形 41" descr="工具">
            <a:extLst>
              <a:ext uri="{FF2B5EF4-FFF2-40B4-BE49-F238E27FC236}">
                <a16:creationId xmlns="" xmlns:a16="http://schemas.microsoft.com/office/drawing/2014/main" id="{D696845D-625B-4AB9-9774-928F74558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5925" y="3125571"/>
            <a:ext cx="525658" cy="525658"/>
          </a:xfrm>
          <a:prstGeom prst="rect">
            <a:avLst/>
          </a:prstGeom>
          <a:effectLst>
            <a:innerShdw blurRad="25400" dist="12700" dir="13500000">
              <a:prstClr val="black">
                <a:alpha val="50000"/>
              </a:prstClr>
            </a:innerShdw>
          </a:effectLst>
        </p:spPr>
      </p:pic>
      <p:grpSp>
        <p:nvGrpSpPr>
          <p:cNvPr id="43" name="群組 42">
            <a:extLst>
              <a:ext uri="{FF2B5EF4-FFF2-40B4-BE49-F238E27FC236}">
                <a16:creationId xmlns="" xmlns:a16="http://schemas.microsoft.com/office/drawing/2014/main" id="{4A409BB2-2609-4BEA-9E2A-3A976C7EE84C}"/>
              </a:ext>
            </a:extLst>
          </p:cNvPr>
          <p:cNvGrpSpPr/>
          <p:nvPr/>
        </p:nvGrpSpPr>
        <p:grpSpPr>
          <a:xfrm>
            <a:off x="449069" y="4631188"/>
            <a:ext cx="2232349" cy="764390"/>
            <a:chOff x="4443313" y="1465325"/>
            <a:chExt cx="2232349" cy="764390"/>
          </a:xfrm>
        </p:grpSpPr>
        <p:sp>
          <p:nvSpPr>
            <p:cNvPr id="44" name="淘宝网Chenying0907出品 5">
              <a:extLst>
                <a:ext uri="{FF2B5EF4-FFF2-40B4-BE49-F238E27FC236}">
                  <a16:creationId xmlns="" xmlns:a16="http://schemas.microsoft.com/office/drawing/2014/main" id="{D0A4E304-A813-4D18-B2EE-1CE50B9DE47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7293" y="731345"/>
              <a:ext cx="764390" cy="2232349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28600" dist="889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="" xmlns:a16="http://schemas.microsoft.com/office/drawing/2014/main" id="{0D747E0C-861E-4CF0-AA87-470914E32023}"/>
                </a:ext>
              </a:extLst>
            </p:cNvPr>
            <p:cNvSpPr txBox="1"/>
            <p:nvPr/>
          </p:nvSpPr>
          <p:spPr>
            <a:xfrm>
              <a:off x="5089475" y="1635054"/>
              <a:ext cx="144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TW" altLang="en-US" sz="2400" b="1" dirty="0">
                  <a:solidFill>
                    <a:srgbClr val="01ACB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學校報修</a:t>
              </a: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="" xmlns:a16="http://schemas.microsoft.com/office/drawing/2014/main" id="{03940F72-908F-4F35-AD43-7D08CD748F8C}"/>
              </a:ext>
            </a:extLst>
          </p:cNvPr>
          <p:cNvGrpSpPr/>
          <p:nvPr/>
        </p:nvGrpSpPr>
        <p:grpSpPr>
          <a:xfrm>
            <a:off x="515157" y="4718456"/>
            <a:ext cx="650613" cy="615647"/>
            <a:chOff x="4432480" y="1597475"/>
            <a:chExt cx="780912" cy="738943"/>
          </a:xfrm>
          <a:solidFill>
            <a:srgbClr val="01ACBE"/>
          </a:solidFill>
        </p:grpSpPr>
        <p:pic>
          <p:nvPicPr>
            <p:cNvPr id="47" name="圖形 46" descr="電話">
              <a:extLst>
                <a:ext uri="{FF2B5EF4-FFF2-40B4-BE49-F238E27FC236}">
                  <a16:creationId xmlns="" xmlns:a16="http://schemas.microsoft.com/office/drawing/2014/main" id="{883B3593-8CE3-4569-98B5-707ADB54C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4184" y="1956874"/>
              <a:ext cx="379544" cy="379544"/>
            </a:xfrm>
            <a:prstGeom prst="rect">
              <a:avLst/>
            </a:prstGeom>
            <a:effectLst>
              <a:innerShdw blurRad="25400" dist="127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48" name="圖形 47" descr="智慧型手機">
              <a:extLst>
                <a:ext uri="{FF2B5EF4-FFF2-40B4-BE49-F238E27FC236}">
                  <a16:creationId xmlns="" xmlns:a16="http://schemas.microsoft.com/office/drawing/2014/main" id="{B02F174C-19BB-4BE2-8FB6-C401843B3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36154">
              <a:off x="4432480" y="1770863"/>
              <a:ext cx="348194" cy="289216"/>
            </a:xfrm>
            <a:prstGeom prst="rect">
              <a:avLst/>
            </a:prstGeom>
            <a:effectLst>
              <a:innerShdw blurRad="25400" dist="127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49" name="圖形 48" descr="網際網路">
              <a:extLst>
                <a:ext uri="{FF2B5EF4-FFF2-40B4-BE49-F238E27FC236}">
                  <a16:creationId xmlns="" xmlns:a16="http://schemas.microsoft.com/office/drawing/2014/main" id="{4F4FDD9C-AE57-48C1-90AA-3C92CEDD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394520">
              <a:off x="4801921" y="1597475"/>
              <a:ext cx="411471" cy="411471"/>
            </a:xfrm>
            <a:prstGeom prst="rect">
              <a:avLst/>
            </a:prstGeom>
            <a:effectLst>
              <a:innerShdw blurRad="25400" dist="127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50" name="群組 49">
            <a:extLst>
              <a:ext uri="{FF2B5EF4-FFF2-40B4-BE49-F238E27FC236}">
                <a16:creationId xmlns="" xmlns:a16="http://schemas.microsoft.com/office/drawing/2014/main" id="{3CCD0C9D-A968-4873-9531-8503B0B6ED7B}"/>
              </a:ext>
            </a:extLst>
          </p:cNvPr>
          <p:cNvGrpSpPr/>
          <p:nvPr/>
        </p:nvGrpSpPr>
        <p:grpSpPr>
          <a:xfrm>
            <a:off x="3342879" y="4630406"/>
            <a:ext cx="2232349" cy="764390"/>
            <a:chOff x="4443313" y="1465325"/>
            <a:chExt cx="2232349" cy="764390"/>
          </a:xfrm>
        </p:grpSpPr>
        <p:sp>
          <p:nvSpPr>
            <p:cNvPr id="51" name="淘宝网Chenying0907出品 5">
              <a:extLst>
                <a:ext uri="{FF2B5EF4-FFF2-40B4-BE49-F238E27FC236}">
                  <a16:creationId xmlns="" xmlns:a16="http://schemas.microsoft.com/office/drawing/2014/main" id="{921B6EF3-F30C-4EF9-AC7D-4752099C7F5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7293" y="731345"/>
              <a:ext cx="764390" cy="2232349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28600" dist="889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="" xmlns:a16="http://schemas.microsoft.com/office/drawing/2014/main" id="{AE794197-D217-4FB5-8960-F6D5BEBBD26B}"/>
                </a:ext>
              </a:extLst>
            </p:cNvPr>
            <p:cNvSpPr txBox="1"/>
            <p:nvPr/>
          </p:nvSpPr>
          <p:spPr>
            <a:xfrm>
              <a:off x="5089475" y="1635054"/>
              <a:ext cx="144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TW" altLang="en-US" sz="2400" b="1" dirty="0" smtClean="0">
                  <a:solidFill>
                    <a:srgbClr val="01ACB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確認問題</a:t>
              </a:r>
              <a:endParaRPr kumimoji="1" lang="zh-TW" altLang="en-US" sz="2400" b="1" dirty="0">
                <a:solidFill>
                  <a:srgbClr val="01ACB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3" name="圖形 52" descr="合約">
            <a:extLst>
              <a:ext uri="{FF2B5EF4-FFF2-40B4-BE49-F238E27FC236}">
                <a16:creationId xmlns="" xmlns:a16="http://schemas.microsoft.com/office/drawing/2014/main" id="{101028AB-6127-42B6-AE5E-A2B00354C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34199" y="4680511"/>
            <a:ext cx="651048" cy="651048"/>
          </a:xfrm>
          <a:prstGeom prst="rect">
            <a:avLst/>
          </a:prstGeom>
          <a:effectLst>
            <a:innerShdw blurRad="25400" dist="12700" dir="13500000">
              <a:prstClr val="black">
                <a:alpha val="50000"/>
              </a:prstClr>
            </a:innerShdw>
          </a:effectLst>
        </p:spPr>
      </p:pic>
      <p:grpSp>
        <p:nvGrpSpPr>
          <p:cNvPr id="54" name="群組 53">
            <a:extLst>
              <a:ext uri="{FF2B5EF4-FFF2-40B4-BE49-F238E27FC236}">
                <a16:creationId xmlns="" xmlns:a16="http://schemas.microsoft.com/office/drawing/2014/main" id="{32EBF3E8-FC3B-4483-A93C-437B1B372F8F}"/>
              </a:ext>
            </a:extLst>
          </p:cNvPr>
          <p:cNvGrpSpPr/>
          <p:nvPr/>
        </p:nvGrpSpPr>
        <p:grpSpPr>
          <a:xfrm>
            <a:off x="6190336" y="4630405"/>
            <a:ext cx="2232349" cy="764390"/>
            <a:chOff x="4443313" y="1465325"/>
            <a:chExt cx="2232349" cy="764390"/>
          </a:xfrm>
        </p:grpSpPr>
        <p:sp>
          <p:nvSpPr>
            <p:cNvPr id="55" name="淘宝网Chenying0907出品 5">
              <a:extLst>
                <a:ext uri="{FF2B5EF4-FFF2-40B4-BE49-F238E27FC236}">
                  <a16:creationId xmlns="" xmlns:a16="http://schemas.microsoft.com/office/drawing/2014/main" id="{B9E38042-8F17-4925-8427-1C42539129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7293" y="731345"/>
              <a:ext cx="764390" cy="2232349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28600" dist="889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="" xmlns:a16="http://schemas.microsoft.com/office/drawing/2014/main" id="{3A44B558-3F3A-481D-A22C-B2390D7265D1}"/>
                </a:ext>
              </a:extLst>
            </p:cNvPr>
            <p:cNvSpPr txBox="1"/>
            <p:nvPr/>
          </p:nvSpPr>
          <p:spPr>
            <a:xfrm>
              <a:off x="5089475" y="1635054"/>
              <a:ext cx="144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TW" altLang="en-US" sz="24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線上排除</a:t>
              </a:r>
            </a:p>
          </p:txBody>
        </p:sp>
      </p:grpSp>
      <p:pic>
        <p:nvPicPr>
          <p:cNvPr id="58" name="圖形 57" descr="客服中心">
            <a:extLst>
              <a:ext uri="{FF2B5EF4-FFF2-40B4-BE49-F238E27FC236}">
                <a16:creationId xmlns="" xmlns:a16="http://schemas.microsoft.com/office/drawing/2014/main" id="{E04C9EFE-04DB-48C1-8D14-7F5C169EF4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1277" y="4656022"/>
            <a:ext cx="651048" cy="651048"/>
          </a:xfrm>
          <a:prstGeom prst="rect">
            <a:avLst/>
          </a:prstGeom>
          <a:effectLst>
            <a:innerShdw blurRad="25400" dist="12700" dir="13500000">
              <a:prstClr val="black">
                <a:alpha val="50000"/>
              </a:prstClr>
            </a:innerShdw>
          </a:effectLst>
        </p:spPr>
      </p:pic>
      <p:grpSp>
        <p:nvGrpSpPr>
          <p:cNvPr id="59" name="群組 58">
            <a:extLst>
              <a:ext uri="{FF2B5EF4-FFF2-40B4-BE49-F238E27FC236}">
                <a16:creationId xmlns="" xmlns:a16="http://schemas.microsoft.com/office/drawing/2014/main" id="{525982AE-84ED-46E8-ACA0-45E2FB00E007}"/>
              </a:ext>
            </a:extLst>
          </p:cNvPr>
          <p:cNvGrpSpPr/>
          <p:nvPr/>
        </p:nvGrpSpPr>
        <p:grpSpPr>
          <a:xfrm>
            <a:off x="8977907" y="4635693"/>
            <a:ext cx="2878913" cy="764390"/>
            <a:chOff x="4443313" y="1465325"/>
            <a:chExt cx="2335846" cy="764390"/>
          </a:xfrm>
        </p:grpSpPr>
        <p:sp>
          <p:nvSpPr>
            <p:cNvPr id="60" name="淘宝网Chenying0907出品 5">
              <a:extLst>
                <a:ext uri="{FF2B5EF4-FFF2-40B4-BE49-F238E27FC236}">
                  <a16:creationId xmlns="" xmlns:a16="http://schemas.microsoft.com/office/drawing/2014/main" id="{8EA67109-685F-484B-A2B9-65E076D857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29041" y="679597"/>
              <a:ext cx="764390" cy="2335846"/>
            </a:xfrm>
            <a:prstGeom prst="roundRect">
              <a:avLst/>
            </a:pr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28600" dist="889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="" xmlns:a16="http://schemas.microsoft.com/office/drawing/2014/main" id="{986C90DC-F22D-44BE-9616-716552D17B3D}"/>
                </a:ext>
              </a:extLst>
            </p:cNvPr>
            <p:cNvSpPr txBox="1"/>
            <p:nvPr/>
          </p:nvSpPr>
          <p:spPr>
            <a:xfrm>
              <a:off x="5085272" y="1635054"/>
              <a:ext cx="1635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TW" altLang="en-US" sz="24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維修資料建檔</a:t>
              </a:r>
            </a:p>
          </p:txBody>
        </p:sp>
      </p:grpSp>
      <p:pic>
        <p:nvPicPr>
          <p:cNvPr id="77" name="圖形 76" descr="雲端運算">
            <a:extLst>
              <a:ext uri="{FF2B5EF4-FFF2-40B4-BE49-F238E27FC236}">
                <a16:creationId xmlns="" xmlns:a16="http://schemas.microsoft.com/office/drawing/2014/main" id="{676C771E-7FE6-4D1E-815A-675D313243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58912" y="4720599"/>
            <a:ext cx="590434" cy="590434"/>
          </a:xfrm>
          <a:prstGeom prst="rect">
            <a:avLst/>
          </a:prstGeom>
          <a:effectLst>
            <a:innerShdw blurRad="25400" dist="12700" dir="13500000">
              <a:prstClr val="black">
                <a:alpha val="50000"/>
              </a:prstClr>
            </a:innerShdw>
          </a:effectLst>
        </p:spPr>
      </p:pic>
      <p:pic>
        <p:nvPicPr>
          <p:cNvPr id="78" name="淘宝网Chenying0907出品 6">
            <a:extLst>
              <a:ext uri="{FF2B5EF4-FFF2-40B4-BE49-F238E27FC236}">
                <a16:creationId xmlns="" xmlns:a16="http://schemas.microsoft.com/office/drawing/2014/main" id="{3071F0B9-5444-4D19-ADC9-4DBD3EB816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0" y="2842192"/>
            <a:ext cx="2500510" cy="1450007"/>
          </a:xfrm>
          <a:prstGeom prst="rect">
            <a:avLst/>
          </a:prstGeom>
        </p:spPr>
      </p:pic>
      <p:sp>
        <p:nvSpPr>
          <p:cNvPr id="79" name="圓角矩形 15">
            <a:extLst>
              <a:ext uri="{FF2B5EF4-FFF2-40B4-BE49-F238E27FC236}">
                <a16:creationId xmlns="" xmlns:a16="http://schemas.microsoft.com/office/drawing/2014/main" id="{24F5D2EE-1947-4B73-B010-CBAC96451B74}"/>
              </a:ext>
            </a:extLst>
          </p:cNvPr>
          <p:cNvSpPr/>
          <p:nvPr/>
        </p:nvSpPr>
        <p:spPr>
          <a:xfrm>
            <a:off x="913011" y="2935529"/>
            <a:ext cx="1830189" cy="1192164"/>
          </a:xfrm>
          <a:prstGeom prst="roundRect">
            <a:avLst>
              <a:gd name="adj" fmla="val 10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ea"/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86283" y="1322295"/>
            <a:ext cx="5147184" cy="180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\\Main-pc-pc\盛源精密工業股份有限公司\盛源行銷部\2021\瑞芳國小簡報\素材圖\5326048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177115" y="1255432"/>
            <a:ext cx="1295401" cy="1890714"/>
          </a:xfrm>
          <a:prstGeom prst="rect">
            <a:avLst/>
          </a:prstGeom>
          <a:noFill/>
        </p:spPr>
      </p:pic>
      <p:pic>
        <p:nvPicPr>
          <p:cNvPr id="2052" name="Picture 4" descr="\\Main-pc-pc\盛源精密工業股份有限公司\盛源行銷部\2021\瑞芳國小簡報\素材圖\OR7V3K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5385" y="2868705"/>
            <a:ext cx="2146073" cy="1380565"/>
          </a:xfrm>
          <a:prstGeom prst="rect">
            <a:avLst/>
          </a:prstGeom>
          <a:noFill/>
        </p:spPr>
      </p:pic>
      <p:sp>
        <p:nvSpPr>
          <p:cNvPr id="95" name="文字方塊 94">
            <a:extLst>
              <a:ext uri="{FF2B5EF4-FFF2-40B4-BE49-F238E27FC236}">
                <a16:creationId xmlns="" xmlns:a16="http://schemas.microsoft.com/office/drawing/2014/main" id="{823A4C2B-ABF0-4C34-9EF7-EAB6BDC31A25}"/>
              </a:ext>
            </a:extLst>
          </p:cNvPr>
          <p:cNvSpPr txBox="1"/>
          <p:nvPr/>
        </p:nvSpPr>
        <p:spPr>
          <a:xfrm>
            <a:off x="1237071" y="3206863"/>
            <a:ext cx="12999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1ACBE"/>
                </a:solidFill>
                <a:latin typeface="+mj-ea"/>
                <a:ea typeface="+mj-ea"/>
              </a:rPr>
              <a:t>線上報修網</a:t>
            </a:r>
          </a:p>
        </p:txBody>
      </p:sp>
      <p:pic>
        <p:nvPicPr>
          <p:cNvPr id="96" name="圖形 95" descr="工具">
            <a:extLst>
              <a:ext uri="{FF2B5EF4-FFF2-40B4-BE49-F238E27FC236}">
                <a16:creationId xmlns="" xmlns:a16="http://schemas.microsoft.com/office/drawing/2014/main" id="{A9A13470-9618-45B8-98B7-B1CE8F4D75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20284" y="3499677"/>
            <a:ext cx="532635" cy="5326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79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69" y="449794"/>
            <a:ext cx="8382000" cy="85407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維護保固服務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目</a:t>
            </a:r>
            <a:endParaRPr lang="en-US" kern="0" dirty="0">
              <a:solidFill>
                <a:srgbClr val="80C342"/>
              </a:solidFill>
              <a:latin typeface="標楷體" panose="03000509000000000000" pitchFamily="65" charset="-120"/>
              <a:ea typeface="標楷體" panose="03000509000000000000" pitchFamily="65" charset="-120"/>
              <a:sym typeface="Acer Foco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54740" y="1338317"/>
            <a:ext cx="4661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維護保固說明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20717"/>
              </p:ext>
            </p:extLst>
          </p:nvPr>
        </p:nvGraphicFramePr>
        <p:xfrm>
          <a:off x="838244" y="1958983"/>
          <a:ext cx="8758144" cy="435554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356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25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57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TW" sz="16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74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維護項目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1.86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吋觸控式顯示器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文華琺瑯崁入式黑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白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板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電動升降式移動架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網管式交換器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636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服務時間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1800" kern="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驗收合格次日起</a:t>
                      </a:r>
                      <a:r>
                        <a:rPr lang="en-US" altLang="zh-TW" sz="1800" kern="8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1800" kern="8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zh-TW" sz="1800" kern="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保固維護</a:t>
                      </a:r>
                      <a:r>
                        <a:rPr lang="zh-TW" altLang="en-US" sz="1800" kern="8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sz="1800" kern="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服務時間每週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，每天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(08:00~17:00)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9550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報修方式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登入報修系統平台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9332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維護時效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維護標的物發生故障時，於接獲通知異常報修後，於學校上班時間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小時到場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endParaRPr lang="en-US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  <a:r>
                        <a:rPr lang="zh-TW" altLang="en-US" sz="18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r>
                        <a:rPr lang="zh-TW" alt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內完成維護工作或以備品代替。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678" marR="17678" marT="0" marB="0" anchor="ctr"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44096" y="6348257"/>
            <a:ext cx="1465464" cy="444798"/>
            <a:chOff x="7987283" y="4767071"/>
            <a:chExt cx="1100455" cy="334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7283" y="4824983"/>
              <a:ext cx="867155" cy="1935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199" y="4767071"/>
              <a:ext cx="1010411" cy="3337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7283" y="4824983"/>
              <a:ext cx="867155" cy="19354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65166" y="990393"/>
            <a:ext cx="11263694" cy="170816"/>
            <a:chOff x="343661" y="743712"/>
            <a:chExt cx="8458200" cy="128270"/>
          </a:xfrm>
        </p:grpSpPr>
        <p:sp>
          <p:nvSpPr>
            <p:cNvPr id="7" name="object 7"/>
            <p:cNvSpPr/>
            <p:nvPr/>
          </p:nvSpPr>
          <p:spPr>
            <a:xfrm>
              <a:off x="343661" y="808482"/>
              <a:ext cx="8458200" cy="0"/>
            </a:xfrm>
            <a:custGeom>
              <a:avLst/>
              <a:gdLst/>
              <a:ahLst/>
              <a:cxnLst/>
              <a:rect l="l" t="t" r="r" b="b"/>
              <a:pathLst>
                <a:path w="8458200">
                  <a:moveTo>
                    <a:pt x="0" y="0"/>
                  </a:moveTo>
                  <a:lnTo>
                    <a:pt x="8458200" y="0"/>
                  </a:lnTo>
                </a:path>
              </a:pathLst>
            </a:custGeom>
            <a:ln w="19812">
              <a:solidFill>
                <a:srgbClr val="83B81A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6656" y="743712"/>
              <a:ext cx="170688" cy="128015"/>
            </a:xfrm>
            <a:prstGeom prst="rect">
              <a:avLst/>
            </a:prstGeom>
          </p:spPr>
        </p:pic>
      </p:grpSp>
      <p:sp>
        <p:nvSpPr>
          <p:cNvPr id="13" name="object 9"/>
          <p:cNvSpPr txBox="1">
            <a:spLocks/>
          </p:cNvSpPr>
          <p:nvPr/>
        </p:nvSpPr>
        <p:spPr>
          <a:xfrm>
            <a:off x="827773" y="384738"/>
            <a:ext cx="6975527" cy="571929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專案組織團隊連絡資訊</a:t>
            </a:r>
          </a:p>
        </p:txBody>
      </p:sp>
      <p:sp>
        <p:nvSpPr>
          <p:cNvPr id="15" name="object 10"/>
          <p:cNvSpPr txBox="1"/>
          <p:nvPr/>
        </p:nvSpPr>
        <p:spPr>
          <a:xfrm>
            <a:off x="530705" y="1315933"/>
            <a:ext cx="11130587" cy="499985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sz="2131" spc="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林爾璋</a:t>
            </a:r>
            <a:r>
              <a:rPr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hlinkClick r:id="rId5"/>
              </a:rPr>
              <a:t>Sam.e.lin@acer.com</a:t>
            </a:r>
            <a:r>
              <a:rPr 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	  </a:t>
            </a:r>
            <a:r>
              <a:rPr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02-2696-3131#1140</a:t>
            </a:r>
            <a:r>
              <a:rPr 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/ </a:t>
            </a:r>
            <a:r>
              <a:rPr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0931-868-808</a:t>
            </a:r>
            <a:endParaRPr lang="en-US" sz="2131" spc="-13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lang="en-US" sz="2131" spc="-13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lang="zh-TW" altLang="en-US" sz="213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鄞芳儀</a:t>
            </a:r>
            <a:r>
              <a:rPr lang="zh-TW" alt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hlinkClick r:id="rId6"/>
              </a:rPr>
              <a:t>Amy.yin@acer.com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       02-2696-3131#   </a:t>
            </a:r>
            <a:r>
              <a:rPr lang="en-US" altLang="zh-TW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/ 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0918-575-140</a:t>
            </a:r>
          </a:p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lang="en-US" altLang="zh-TW" sz="2131" spc="-13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sz="2131" spc="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潘素芬</a:t>
            </a:r>
            <a:r>
              <a:rPr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hlinkClick r:id="rId7"/>
              </a:rPr>
              <a:t>Pamela.pam@acer.com</a:t>
            </a:r>
            <a:r>
              <a:rPr lang="en-US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	</a:t>
            </a:r>
            <a:r>
              <a:rPr 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</a:t>
            </a:r>
            <a:r>
              <a:rPr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02-2696-3131#1160</a:t>
            </a:r>
            <a:r>
              <a:rPr 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/ </a:t>
            </a:r>
            <a:r>
              <a:rPr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0935-523-321</a:t>
            </a:r>
            <a:endParaRPr lang="en-US" sz="2131" spc="-13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spcBef>
                <a:spcPts val="133"/>
              </a:spcBef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lang="en-US" sz="2131" spc="-13" dirty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lang="zh-TW" altLang="en-US" sz="213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蘇敏慧</a:t>
            </a:r>
            <a:r>
              <a:rPr lang="zh-TW" altLang="en-US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lang="en-US" altLang="zh-TW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  <a:hlinkClick r:id="rId8"/>
              </a:rPr>
              <a:t>miin.hou.sue@acer.com</a:t>
            </a:r>
            <a:r>
              <a:rPr lang="en-US" altLang="zh-TW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	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02-2696-3131#11638</a:t>
            </a: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lang="en-US" altLang="zh-TW" sz="2131" spc="-13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lang="zh-TW" alt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王復華</a:t>
            </a:r>
            <a:r>
              <a:rPr lang="zh-TW" altLang="en-US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  <a:hlinkClick r:id="rId9"/>
              </a:rPr>
              <a:t>vivian@scknight.com</a:t>
            </a:r>
            <a:r>
              <a:rPr lang="en-US" altLang="zh-TW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  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02-2290-0882#285 </a:t>
            </a:r>
            <a:r>
              <a:rPr lang="en-US" altLang="zh-TW" sz="2131" spc="-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/ </a:t>
            </a:r>
            <a:r>
              <a:rPr lang="en-US" altLang="zh-TW" sz="2131" spc="-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0921-961-776</a:t>
            </a: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sz="2131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lang="zh-TW" altLang="en-US" sz="2131" spc="13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陳葦莛</a:t>
            </a:r>
            <a:r>
              <a:rPr sz="2131" spc="-7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lang="en-US" sz="2131" spc="-7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  <a:hlinkClick r:id="rId10"/>
              </a:rPr>
              <a:t>andy83820@gmail.com</a:t>
            </a:r>
            <a:r>
              <a:rPr lang="en-US" sz="2131" spc="-7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 </a:t>
            </a:r>
            <a:r>
              <a:rPr lang="en-US" sz="2131" spc="-7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 </a:t>
            </a:r>
            <a:r>
              <a:rPr lang="en-US" sz="2131" spc="-7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02-2671-0101 / </a:t>
            </a:r>
            <a:r>
              <a:rPr lang="en-US" sz="2131" spc="-7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0922-913-456</a:t>
            </a: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endParaRPr lang="en-US" sz="2131" spc="-7" dirty="0" smtClean="0">
              <a:solidFill>
                <a:srgbClr val="41404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lang="zh-TW" altLang="en-US" sz="2131" spc="-7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翁浚豪</a:t>
            </a:r>
            <a:r>
              <a:rPr lang="zh-TW" altLang="en-US" sz="2131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lang="en-US" altLang="zh-TW" sz="2131" dirty="0" smtClean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  <a:hlinkClick r:id="rId11"/>
              </a:rPr>
              <a:t>Arian_Wong@dlink.com.tw</a:t>
            </a:r>
            <a:r>
              <a:rPr lang="en-US" altLang="zh-TW" sz="2131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  02-6600-0123#8835 / 0937-405-808</a:t>
            </a:r>
            <a:endParaRPr sz="2131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>
              <a:spcBef>
                <a:spcPts val="27"/>
              </a:spcBef>
              <a:buClr>
                <a:srgbClr val="3E9C35"/>
              </a:buClr>
            </a:pPr>
            <a:endParaRPr sz="2131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98291" indent="-382225">
              <a:buClr>
                <a:srgbClr val="3E9C35"/>
              </a:buClr>
              <a:buFont typeface="Wingdings"/>
              <a:buChar char=""/>
              <a:tabLst>
                <a:tab pos="398291" algn="l"/>
                <a:tab pos="399137" algn="l"/>
              </a:tabLst>
            </a:pPr>
            <a:r>
              <a:rPr sz="2131" spc="13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傳真號</a:t>
            </a:r>
            <a:r>
              <a:rPr sz="2131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碼</a:t>
            </a:r>
            <a:r>
              <a:rPr sz="2131" spc="-7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/>
              </a:rPr>
              <a:t>：</a:t>
            </a:r>
            <a:r>
              <a:rPr sz="2131" spc="-7" dirty="0">
                <a:solidFill>
                  <a:srgbClr val="41404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02-2696-4908</a:t>
            </a:r>
            <a:endParaRPr sz="2131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0738">
              <a:lnSpc>
                <a:spcPts val="1139"/>
              </a:lnSpc>
            </a:pPr>
            <a:fld id="{81D60167-4931-47E6-BA6A-407CBD079E47}" type="slidenum">
              <a:rPr lang="en-US" altLang="zh-TW" smtClean="0"/>
              <a:pPr marL="50738">
                <a:lnSpc>
                  <a:spcPts val="1139"/>
                </a:lnSpc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225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="" xmlns:a16="http://schemas.microsoft.com/office/drawing/2014/main" id="{13E7D2E0-EBC6-AA45-B8DC-71BB254DAC71}"/>
              </a:ext>
            </a:extLst>
          </p:cNvPr>
          <p:cNvSpPr txBox="1"/>
          <p:nvPr/>
        </p:nvSpPr>
        <p:spPr>
          <a:xfrm>
            <a:off x="2312335" y="3323911"/>
            <a:ext cx="51029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謝謝指教</a:t>
            </a:r>
            <a:r>
              <a:rPr lang="en-US" altLang="zh-CN" sz="5400" b="1" dirty="0">
                <a:solidFill>
                  <a:srgbClr val="014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THANK YOU</a:t>
            </a:r>
            <a:endParaRPr lang="zh-CN" altLang="en-US" sz="5400" b="1" dirty="0">
              <a:solidFill>
                <a:srgbClr val="014099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Picture 2" descr="ãæ¡æãçåçæå°çµæ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96" b="78261" l="2174" r="97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01" b="21588"/>
          <a:stretch/>
        </p:blipFill>
        <p:spPr bwMode="auto">
          <a:xfrm>
            <a:off x="3827317" y="2094389"/>
            <a:ext cx="1964170" cy="11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511100\Desktop\Acer-logo-digital-green.png">
            <a:extLst>
              <a:ext uri="{FF2B5EF4-FFF2-40B4-BE49-F238E27FC236}">
                <a16:creationId xmlns="" xmlns:a16="http://schemas.microsoft.com/office/drawing/2014/main" id="{B5D95171-C1D4-49EA-9725-AC01F7EB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157" y="286064"/>
            <a:ext cx="3130279" cy="152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8D245FF-AC43-42D4-AD66-ECF2C7E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廠商介紹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="" xmlns:a16="http://schemas.microsoft.com/office/drawing/2014/main" id="{8C828ADB-60C9-46A6-9CD3-F5C65A9AB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88" y="2061736"/>
            <a:ext cx="808642" cy="808642"/>
          </a:xfrm>
          <a:prstGeom prst="rect">
            <a:avLst/>
          </a:prstGeom>
        </p:spPr>
      </p:pic>
      <p:pic>
        <p:nvPicPr>
          <p:cNvPr id="3074" name="Picture 2" descr="\\Main-pc-pc\盛源精密工業股份有限公司\盛源行銷部\2021\瑞芳國小簡報\素材圖\組織概念圖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538" y="2044700"/>
            <a:ext cx="2570733" cy="2698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3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67" y="3356045"/>
            <a:ext cx="9035493" cy="31323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71662" y="1583321"/>
            <a:ext cx="532913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6718" lvl="1" indent="-285750" defTabSz="685800">
              <a:spcAft>
                <a:spcPts val="450"/>
              </a:spcAft>
              <a:buClr>
                <a:srgbClr val="92D050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宏碁創辦於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1976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年，成立至今已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45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  <a:p>
            <a:pPr marL="416718" lvl="1" indent="-285750" defTabSz="685800">
              <a:spcAft>
                <a:spcPts val="450"/>
              </a:spcAft>
              <a:buClr>
                <a:srgbClr val="92D050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擁有國際化運作的經營團隊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  <a:p>
            <a:pPr marL="425052" indent="-285750" defTabSz="685800">
              <a:spcAft>
                <a:spcPts val="450"/>
              </a:spcAft>
              <a:buClr>
                <a:srgbClr val="92D050"/>
              </a:buClr>
              <a:buFont typeface="Wingdings" panose="05000000000000000000" pitchFamily="2" charset="2"/>
              <a:buChar char="n"/>
              <a:tabLst>
                <a:tab pos="1091804" algn="l"/>
              </a:tabLst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資本額：新台幣約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307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億元</a:t>
            </a:r>
          </a:p>
          <a:p>
            <a:pPr marL="425052" indent="-285750" defTabSz="685800">
              <a:spcAft>
                <a:spcPts val="450"/>
              </a:spcAft>
              <a:buClr>
                <a:srgbClr val="92D050"/>
              </a:buClr>
              <a:buFont typeface="Wingdings" panose="05000000000000000000" pitchFamily="2" charset="2"/>
              <a:buChar char="n"/>
              <a:tabLst>
                <a:tab pos="1091804" algn="l"/>
              </a:tabLst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員工人數：約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7,400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人 </a:t>
            </a:r>
          </a:p>
          <a:p>
            <a:pPr marL="416718" lvl="1" indent="-285750" defTabSz="685800">
              <a:spcAft>
                <a:spcPts val="450"/>
              </a:spcAft>
              <a:buClr>
                <a:srgbClr val="92D050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營業額：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2020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年合併營收</a:t>
            </a:r>
            <a:r>
              <a:rPr lang="en-US" altLang="zh-TW" sz="2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2,771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億元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344" y="2194903"/>
            <a:ext cx="2316733" cy="7746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327" y="2923874"/>
            <a:ext cx="2198766" cy="5919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767" y="1556895"/>
            <a:ext cx="1699887" cy="68365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3571662" y="657692"/>
            <a:ext cx="6497228" cy="58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ctr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9pPr>
          </a:lstStyle>
          <a:p>
            <a:pPr hangingPunct="1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Calibri"/>
              </a:rPr>
              <a:t>宏碁</a:t>
            </a:r>
            <a:endParaRPr lang="en-US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562" y="3336588"/>
            <a:ext cx="5065914" cy="2986388"/>
          </a:xfrm>
          <a:prstGeom prst="rect">
            <a:avLst/>
          </a:prstGeom>
        </p:spPr>
      </p:pic>
      <p:pic>
        <p:nvPicPr>
          <p:cNvPr id="6" name="圖片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4" y="3336588"/>
            <a:ext cx="4792580" cy="299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571661" y="1583321"/>
            <a:ext cx="6856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公司名稱：盛源精密工業股份有限公司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成立時間：成立於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2010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資 本 額：新台幣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5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仟萬元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公司型態：電子零組件製造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電腦、電子產品及光學製品製造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電力設備製造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機械設備製造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71662" y="657692"/>
            <a:ext cx="6497228" cy="58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ctr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9pPr>
          </a:lstStyle>
          <a:p>
            <a:pPr hangingPunct="1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Calibri"/>
              </a:rPr>
              <a:t>盛源</a:t>
            </a:r>
            <a:endParaRPr lang="en-US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1027" name="Picture 3" descr="\\Main-pc-pc\盛源精密工業股份有限公司\盛源行銷部\LOGO\三色黑色盛源PERSONA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8100" y="681579"/>
            <a:ext cx="3265321" cy="369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571661" y="1583321"/>
            <a:ext cx="6856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公司名稱：文華黑板股份有限公司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成立時間：成立於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1970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資 本 額：新台幣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2,850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萬元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公司型態：黑板、白板、公佈欄、講台、講桌、櫥櫃、教學設備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木竹製品製造業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家具及裝設品製造業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其他工業製品製造業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571662" y="657692"/>
            <a:ext cx="6497228" cy="58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ctr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9pPr>
          </a:lstStyle>
          <a:p>
            <a:pPr hangingPunct="1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Calibri"/>
              </a:rPr>
              <a:t>文華</a:t>
            </a:r>
            <a:endParaRPr lang="en-US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38" y="3634345"/>
            <a:ext cx="5408486" cy="28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1661" y="1583321"/>
            <a:ext cx="6856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公司名稱：友訊科技股份有限公司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成立時間：成立於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1986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年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資 本 額：新台幣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60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億元</a:t>
            </a:r>
          </a:p>
          <a:p>
            <a:pPr marL="285750" indent="-285750">
              <a:buClr>
                <a:srgbClr val="83B81A"/>
              </a:buClr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公司型態：主要銷售自有品牌之網路集線器、交換器等網路介面卡、數位家庭產品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571662" y="657692"/>
            <a:ext cx="6497228" cy="58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ctr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2pPr>
            <a:lvl3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3pPr>
            <a:lvl4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4pPr>
            <a:lvl5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5pPr>
            <a:lvl6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6pPr>
            <a:lvl7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7pPr>
            <a:lvl8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8pPr>
            <a:lvl9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cer Foco"/>
                <a:ea typeface="Acer Foco"/>
                <a:cs typeface="Acer Foco"/>
                <a:sym typeface="Acer Foco"/>
              </a:defRPr>
            </a:lvl9pPr>
          </a:lstStyle>
          <a:p>
            <a:pPr hangingPunct="1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Calibri"/>
              </a:rPr>
              <a:t>友訊</a:t>
            </a:r>
            <a:endParaRPr lang="en-US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23" y="3276885"/>
            <a:ext cx="6078675" cy="3200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367455-B46A-4F48-B018-DFF0AE92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團隊</a:t>
            </a:r>
          </a:p>
        </p:txBody>
      </p:sp>
      <p:sp>
        <p:nvSpPr>
          <p:cNvPr id="73" name="橢圓 72">
            <a:extLst>
              <a:ext uri="{FF2B5EF4-FFF2-40B4-BE49-F238E27FC236}">
                <a16:creationId xmlns="" xmlns:a16="http://schemas.microsoft.com/office/drawing/2014/main" id="{00D6FB5D-ADB3-4C6D-8F90-10C7179FE110}"/>
              </a:ext>
            </a:extLst>
          </p:cNvPr>
          <p:cNvSpPr/>
          <p:nvPr/>
        </p:nvSpPr>
        <p:spPr>
          <a:xfrm>
            <a:off x="3911272" y="2673141"/>
            <a:ext cx="3290612" cy="30348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4" name="群組 73">
            <a:extLst>
              <a:ext uri="{FF2B5EF4-FFF2-40B4-BE49-F238E27FC236}">
                <a16:creationId xmlns="" xmlns:a16="http://schemas.microsoft.com/office/drawing/2014/main" id="{6F40DE53-C3EA-4DD7-B099-C7A1041F5372}"/>
              </a:ext>
            </a:extLst>
          </p:cNvPr>
          <p:cNvGrpSpPr/>
          <p:nvPr/>
        </p:nvGrpSpPr>
        <p:grpSpPr>
          <a:xfrm>
            <a:off x="558356" y="1727235"/>
            <a:ext cx="10094823" cy="4602831"/>
            <a:chOff x="1258977" y="2120698"/>
            <a:chExt cx="10094823" cy="4602831"/>
          </a:xfrm>
        </p:grpSpPr>
        <p:sp>
          <p:nvSpPr>
            <p:cNvPr id="75" name="矩形 74">
              <a:extLst>
                <a:ext uri="{FF2B5EF4-FFF2-40B4-BE49-F238E27FC236}">
                  <a16:creationId xmlns="" xmlns:a16="http://schemas.microsoft.com/office/drawing/2014/main" id="{49530E4B-20C8-467D-9509-FE24E6C9CCA8}"/>
                </a:ext>
              </a:extLst>
            </p:cNvPr>
            <p:cNvSpPr/>
            <p:nvPr/>
          </p:nvSpPr>
          <p:spPr>
            <a:xfrm>
              <a:off x="1258977" y="2120698"/>
              <a:ext cx="10094823" cy="4602831"/>
            </a:xfrm>
            <a:prstGeom prst="rect">
              <a:avLst/>
            </a:prstGeom>
            <a:noFill/>
          </p:spPr>
        </p:sp>
        <p:sp>
          <p:nvSpPr>
            <p:cNvPr id="76" name="手繪多邊形: 圖案 75">
              <a:extLst>
                <a:ext uri="{FF2B5EF4-FFF2-40B4-BE49-F238E27FC236}">
                  <a16:creationId xmlns="" xmlns:a16="http://schemas.microsoft.com/office/drawing/2014/main" id="{28A26607-EAC3-43A5-ABA5-A793447ED5E4}"/>
                </a:ext>
              </a:extLst>
            </p:cNvPr>
            <p:cNvSpPr/>
            <p:nvPr/>
          </p:nvSpPr>
          <p:spPr>
            <a:xfrm>
              <a:off x="4651021" y="2639359"/>
              <a:ext cx="3345500" cy="789640"/>
            </a:xfrm>
            <a:custGeom>
              <a:avLst/>
              <a:gdLst>
                <a:gd name="connsiteX0" fmla="*/ 0 w 3345500"/>
                <a:gd name="connsiteY0" fmla="*/ 131609 h 789640"/>
                <a:gd name="connsiteX1" fmla="*/ 131609 w 3345500"/>
                <a:gd name="connsiteY1" fmla="*/ 0 h 789640"/>
                <a:gd name="connsiteX2" fmla="*/ 3213891 w 3345500"/>
                <a:gd name="connsiteY2" fmla="*/ 0 h 789640"/>
                <a:gd name="connsiteX3" fmla="*/ 3345500 w 3345500"/>
                <a:gd name="connsiteY3" fmla="*/ 131609 h 789640"/>
                <a:gd name="connsiteX4" fmla="*/ 3345500 w 3345500"/>
                <a:gd name="connsiteY4" fmla="*/ 658031 h 789640"/>
                <a:gd name="connsiteX5" fmla="*/ 3213891 w 3345500"/>
                <a:gd name="connsiteY5" fmla="*/ 789640 h 789640"/>
                <a:gd name="connsiteX6" fmla="*/ 131609 w 3345500"/>
                <a:gd name="connsiteY6" fmla="*/ 789640 h 789640"/>
                <a:gd name="connsiteX7" fmla="*/ 0 w 3345500"/>
                <a:gd name="connsiteY7" fmla="*/ 658031 h 789640"/>
                <a:gd name="connsiteX8" fmla="*/ 0 w 3345500"/>
                <a:gd name="connsiteY8" fmla="*/ 131609 h 78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5500" h="789640">
                  <a:moveTo>
                    <a:pt x="0" y="131609"/>
                  </a:moveTo>
                  <a:cubicBezTo>
                    <a:pt x="0" y="58923"/>
                    <a:pt x="58923" y="0"/>
                    <a:pt x="131609" y="0"/>
                  </a:cubicBezTo>
                  <a:lnTo>
                    <a:pt x="3213891" y="0"/>
                  </a:lnTo>
                  <a:cubicBezTo>
                    <a:pt x="3286577" y="0"/>
                    <a:pt x="3345500" y="58923"/>
                    <a:pt x="3345500" y="131609"/>
                  </a:cubicBezTo>
                  <a:lnTo>
                    <a:pt x="3345500" y="658031"/>
                  </a:lnTo>
                  <a:cubicBezTo>
                    <a:pt x="3345500" y="730717"/>
                    <a:pt x="3286577" y="789640"/>
                    <a:pt x="3213891" y="789640"/>
                  </a:cubicBezTo>
                  <a:lnTo>
                    <a:pt x="131609" y="789640"/>
                  </a:lnTo>
                  <a:cubicBezTo>
                    <a:pt x="58923" y="789640"/>
                    <a:pt x="0" y="730717"/>
                    <a:pt x="0" y="658031"/>
                  </a:cubicBezTo>
                  <a:lnTo>
                    <a:pt x="0" y="131609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9987" tIns="129987" rIns="129987" bIns="129987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宏碁</a:t>
              </a: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="" xmlns:a16="http://schemas.microsoft.com/office/drawing/2014/main" id="{43615F71-8953-449C-896A-9D4A4069B5D5}"/>
                </a:ext>
              </a:extLst>
            </p:cNvPr>
            <p:cNvSpPr/>
            <p:nvPr/>
          </p:nvSpPr>
          <p:spPr>
            <a:xfrm>
              <a:off x="6752994" y="4372961"/>
              <a:ext cx="2489139" cy="753464"/>
            </a:xfrm>
            <a:custGeom>
              <a:avLst/>
              <a:gdLst>
                <a:gd name="connsiteX0" fmla="*/ 0 w 2489139"/>
                <a:gd name="connsiteY0" fmla="*/ 125580 h 753464"/>
                <a:gd name="connsiteX1" fmla="*/ 125580 w 2489139"/>
                <a:gd name="connsiteY1" fmla="*/ 0 h 753464"/>
                <a:gd name="connsiteX2" fmla="*/ 2363559 w 2489139"/>
                <a:gd name="connsiteY2" fmla="*/ 0 h 753464"/>
                <a:gd name="connsiteX3" fmla="*/ 2489139 w 2489139"/>
                <a:gd name="connsiteY3" fmla="*/ 125580 h 753464"/>
                <a:gd name="connsiteX4" fmla="*/ 2489139 w 2489139"/>
                <a:gd name="connsiteY4" fmla="*/ 627884 h 753464"/>
                <a:gd name="connsiteX5" fmla="*/ 2363559 w 2489139"/>
                <a:gd name="connsiteY5" fmla="*/ 753464 h 753464"/>
                <a:gd name="connsiteX6" fmla="*/ 125580 w 2489139"/>
                <a:gd name="connsiteY6" fmla="*/ 753464 h 753464"/>
                <a:gd name="connsiteX7" fmla="*/ 0 w 2489139"/>
                <a:gd name="connsiteY7" fmla="*/ 627884 h 753464"/>
                <a:gd name="connsiteX8" fmla="*/ 0 w 2489139"/>
                <a:gd name="connsiteY8" fmla="*/ 125580 h 75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9139" h="753464">
                  <a:moveTo>
                    <a:pt x="0" y="125580"/>
                  </a:moveTo>
                  <a:cubicBezTo>
                    <a:pt x="0" y="56224"/>
                    <a:pt x="56224" y="0"/>
                    <a:pt x="125580" y="0"/>
                  </a:cubicBezTo>
                  <a:lnTo>
                    <a:pt x="2363559" y="0"/>
                  </a:lnTo>
                  <a:cubicBezTo>
                    <a:pt x="2432915" y="0"/>
                    <a:pt x="2489139" y="56224"/>
                    <a:pt x="2489139" y="125580"/>
                  </a:cubicBezTo>
                  <a:lnTo>
                    <a:pt x="2489139" y="627884"/>
                  </a:lnTo>
                  <a:cubicBezTo>
                    <a:pt x="2489139" y="697240"/>
                    <a:pt x="2432915" y="753464"/>
                    <a:pt x="2363559" y="753464"/>
                  </a:cubicBezTo>
                  <a:lnTo>
                    <a:pt x="125580" y="753464"/>
                  </a:lnTo>
                  <a:cubicBezTo>
                    <a:pt x="56224" y="753464"/>
                    <a:pt x="0" y="697240"/>
                    <a:pt x="0" y="627884"/>
                  </a:cubicBezTo>
                  <a:lnTo>
                    <a:pt x="0" y="12558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8221" tIns="128221" rIns="128221" bIns="128221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盛源精密</a:t>
              </a:r>
              <a:endParaRPr lang="en-US" altLang="zh-TW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="" xmlns:a16="http://schemas.microsoft.com/office/drawing/2014/main" id="{2D8A0829-9F9F-471A-A970-1718DBD06706}"/>
                </a:ext>
              </a:extLst>
            </p:cNvPr>
            <p:cNvSpPr/>
            <p:nvPr/>
          </p:nvSpPr>
          <p:spPr>
            <a:xfrm>
              <a:off x="3388573" y="4372961"/>
              <a:ext cx="2558670" cy="753464"/>
            </a:xfrm>
            <a:custGeom>
              <a:avLst/>
              <a:gdLst>
                <a:gd name="connsiteX0" fmla="*/ 0 w 2558670"/>
                <a:gd name="connsiteY0" fmla="*/ 125580 h 753464"/>
                <a:gd name="connsiteX1" fmla="*/ 125580 w 2558670"/>
                <a:gd name="connsiteY1" fmla="*/ 0 h 753464"/>
                <a:gd name="connsiteX2" fmla="*/ 2433090 w 2558670"/>
                <a:gd name="connsiteY2" fmla="*/ 0 h 753464"/>
                <a:gd name="connsiteX3" fmla="*/ 2558670 w 2558670"/>
                <a:gd name="connsiteY3" fmla="*/ 125580 h 753464"/>
                <a:gd name="connsiteX4" fmla="*/ 2558670 w 2558670"/>
                <a:gd name="connsiteY4" fmla="*/ 627884 h 753464"/>
                <a:gd name="connsiteX5" fmla="*/ 2433090 w 2558670"/>
                <a:gd name="connsiteY5" fmla="*/ 753464 h 753464"/>
                <a:gd name="connsiteX6" fmla="*/ 125580 w 2558670"/>
                <a:gd name="connsiteY6" fmla="*/ 753464 h 753464"/>
                <a:gd name="connsiteX7" fmla="*/ 0 w 2558670"/>
                <a:gd name="connsiteY7" fmla="*/ 627884 h 753464"/>
                <a:gd name="connsiteX8" fmla="*/ 0 w 2558670"/>
                <a:gd name="connsiteY8" fmla="*/ 125580 h 75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8670" h="753464">
                  <a:moveTo>
                    <a:pt x="0" y="125580"/>
                  </a:moveTo>
                  <a:cubicBezTo>
                    <a:pt x="0" y="56224"/>
                    <a:pt x="56224" y="0"/>
                    <a:pt x="125580" y="0"/>
                  </a:cubicBezTo>
                  <a:lnTo>
                    <a:pt x="2433090" y="0"/>
                  </a:lnTo>
                  <a:cubicBezTo>
                    <a:pt x="2502446" y="0"/>
                    <a:pt x="2558670" y="56224"/>
                    <a:pt x="2558670" y="125580"/>
                  </a:cubicBezTo>
                  <a:lnTo>
                    <a:pt x="2558670" y="627884"/>
                  </a:lnTo>
                  <a:cubicBezTo>
                    <a:pt x="2558670" y="697240"/>
                    <a:pt x="2502446" y="753464"/>
                    <a:pt x="2433090" y="753464"/>
                  </a:cubicBezTo>
                  <a:lnTo>
                    <a:pt x="125580" y="753464"/>
                  </a:lnTo>
                  <a:cubicBezTo>
                    <a:pt x="56224" y="753464"/>
                    <a:pt x="0" y="697240"/>
                    <a:pt x="0" y="627884"/>
                  </a:cubicBezTo>
                  <a:lnTo>
                    <a:pt x="0" y="125580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8221" tIns="128221" rIns="128221" bIns="128221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文華黑板</a:t>
              </a:r>
            </a:p>
          </p:txBody>
        </p:sp>
      </p:grpSp>
      <p:sp>
        <p:nvSpPr>
          <p:cNvPr id="84" name="文字方塊 83">
            <a:extLst>
              <a:ext uri="{FF2B5EF4-FFF2-40B4-BE49-F238E27FC236}">
                <a16:creationId xmlns="" xmlns:a16="http://schemas.microsoft.com/office/drawing/2014/main" id="{CD691D58-9AE0-4D0D-9639-F399DC19CA2B}"/>
              </a:ext>
            </a:extLst>
          </p:cNvPr>
          <p:cNvSpPr txBox="1"/>
          <p:nvPr/>
        </p:nvSpPr>
        <p:spPr>
          <a:xfrm>
            <a:off x="8617982" y="4534650"/>
            <a:ext cx="3186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專業螢幕製造商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="" xmlns:a16="http://schemas.microsoft.com/office/drawing/2014/main" id="{A129A36E-A7C7-4D0C-90A4-2B0B96C11ADF}"/>
              </a:ext>
            </a:extLst>
          </p:cNvPr>
          <p:cNvSpPr txBox="1"/>
          <p:nvPr/>
        </p:nvSpPr>
        <p:spPr>
          <a:xfrm>
            <a:off x="5873798" y="18525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專案管理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="" xmlns:a16="http://schemas.microsoft.com/office/drawing/2014/main" id="{7D6E289D-6990-40F1-AE41-DED923565BA7}"/>
              </a:ext>
            </a:extLst>
          </p:cNvPr>
          <p:cNvSpPr txBox="1"/>
          <p:nvPr/>
        </p:nvSpPr>
        <p:spPr>
          <a:xfrm>
            <a:off x="7315258" y="361336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螢幕製造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="" xmlns:a16="http://schemas.microsoft.com/office/drawing/2014/main" id="{35AF0505-E0B0-4075-916C-AD25AEB701A9}"/>
              </a:ext>
            </a:extLst>
          </p:cNvPr>
          <p:cNvSpPr txBox="1"/>
          <p:nvPr/>
        </p:nvSpPr>
        <p:spPr>
          <a:xfrm>
            <a:off x="2757589" y="361336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黑</a:t>
            </a:r>
            <a:r>
              <a:rPr kumimoji="1" lang="en-US" altLang="zh-TW" b="1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白板</a:t>
            </a:r>
          </a:p>
        </p:txBody>
      </p:sp>
      <p:pic>
        <p:nvPicPr>
          <p:cNvPr id="18" name="圖片 10"/>
          <p:cNvPicPr>
            <a:picLocks noChangeAspect="1" noChangeArrowheads="1"/>
          </p:cNvPicPr>
          <p:nvPr/>
        </p:nvPicPr>
        <p:blipFill>
          <a:blip r:embed="rId2"/>
          <a:srcRect l="29213" t="46506" r="25433" b="37144"/>
          <a:stretch>
            <a:fillRect/>
          </a:stretch>
        </p:blipFill>
        <p:spPr bwMode="auto">
          <a:xfrm>
            <a:off x="4363621" y="1735459"/>
            <a:ext cx="1492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7" descr="三色黑色盛源PERSONA-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3997" y="4185562"/>
            <a:ext cx="2682655" cy="30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8408" y="3781105"/>
            <a:ext cx="88423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手繪多邊形: 圖案 77">
            <a:extLst>
              <a:ext uri="{FF2B5EF4-FFF2-40B4-BE49-F238E27FC236}">
                <a16:creationId xmlns="" xmlns:a16="http://schemas.microsoft.com/office/drawing/2014/main" id="{2D8A0829-9F9F-471A-A970-1718DBD06706}"/>
              </a:ext>
            </a:extLst>
          </p:cNvPr>
          <p:cNvSpPr/>
          <p:nvPr/>
        </p:nvSpPr>
        <p:spPr>
          <a:xfrm>
            <a:off x="4377322" y="5396498"/>
            <a:ext cx="2558670" cy="753464"/>
          </a:xfrm>
          <a:custGeom>
            <a:avLst/>
            <a:gdLst>
              <a:gd name="connsiteX0" fmla="*/ 0 w 2558670"/>
              <a:gd name="connsiteY0" fmla="*/ 125580 h 753464"/>
              <a:gd name="connsiteX1" fmla="*/ 125580 w 2558670"/>
              <a:gd name="connsiteY1" fmla="*/ 0 h 753464"/>
              <a:gd name="connsiteX2" fmla="*/ 2433090 w 2558670"/>
              <a:gd name="connsiteY2" fmla="*/ 0 h 753464"/>
              <a:gd name="connsiteX3" fmla="*/ 2558670 w 2558670"/>
              <a:gd name="connsiteY3" fmla="*/ 125580 h 753464"/>
              <a:gd name="connsiteX4" fmla="*/ 2558670 w 2558670"/>
              <a:gd name="connsiteY4" fmla="*/ 627884 h 753464"/>
              <a:gd name="connsiteX5" fmla="*/ 2433090 w 2558670"/>
              <a:gd name="connsiteY5" fmla="*/ 753464 h 753464"/>
              <a:gd name="connsiteX6" fmla="*/ 125580 w 2558670"/>
              <a:gd name="connsiteY6" fmla="*/ 753464 h 753464"/>
              <a:gd name="connsiteX7" fmla="*/ 0 w 2558670"/>
              <a:gd name="connsiteY7" fmla="*/ 627884 h 753464"/>
              <a:gd name="connsiteX8" fmla="*/ 0 w 2558670"/>
              <a:gd name="connsiteY8" fmla="*/ 125580 h 75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670" h="753464">
                <a:moveTo>
                  <a:pt x="0" y="125580"/>
                </a:moveTo>
                <a:cubicBezTo>
                  <a:pt x="0" y="56224"/>
                  <a:pt x="56224" y="0"/>
                  <a:pt x="125580" y="0"/>
                </a:cubicBezTo>
                <a:lnTo>
                  <a:pt x="2433090" y="0"/>
                </a:lnTo>
                <a:cubicBezTo>
                  <a:pt x="2502446" y="0"/>
                  <a:pt x="2558670" y="56224"/>
                  <a:pt x="2558670" y="125580"/>
                </a:cubicBezTo>
                <a:lnTo>
                  <a:pt x="2558670" y="627884"/>
                </a:lnTo>
                <a:cubicBezTo>
                  <a:pt x="2558670" y="697240"/>
                  <a:pt x="2502446" y="753464"/>
                  <a:pt x="2433090" y="753464"/>
                </a:cubicBezTo>
                <a:lnTo>
                  <a:pt x="125580" y="753464"/>
                </a:lnTo>
                <a:cubicBezTo>
                  <a:pt x="56224" y="753464"/>
                  <a:pt x="0" y="697240"/>
                  <a:pt x="0" y="627884"/>
                </a:cubicBezTo>
                <a:lnTo>
                  <a:pt x="0" y="12558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28221" tIns="128221" rIns="128221" bIns="128221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友訊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883" y="4965822"/>
            <a:ext cx="1538219" cy="36602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A129A36E-A7C7-4D0C-90A4-2B0B96C11ADF}"/>
              </a:ext>
            </a:extLst>
          </p:cNvPr>
          <p:cNvSpPr txBox="1"/>
          <p:nvPr/>
        </p:nvSpPr>
        <p:spPr>
          <a:xfrm>
            <a:off x="6052373" y="4965822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網路</a:t>
            </a:r>
            <a:r>
              <a:rPr kumimoji="1"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產品</a:t>
            </a:r>
          </a:p>
        </p:txBody>
      </p:sp>
    </p:spTree>
    <p:extLst>
      <p:ext uri="{BB962C8B-B14F-4D97-AF65-F5344CB8AC3E}">
        <p14:creationId xmlns:p14="http://schemas.microsoft.com/office/powerpoint/2010/main" val="39713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8D245FF-AC43-42D4-AD66-ECF2C7E3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858" y="2981414"/>
            <a:ext cx="6326495" cy="85407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提供設備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之品項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="" xmlns:a16="http://schemas.microsoft.com/office/drawing/2014/main" id="{047FEE59-C713-4750-8244-718FA5C8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88" y="2016304"/>
            <a:ext cx="854074" cy="854074"/>
          </a:xfrm>
          <a:prstGeom prst="rect">
            <a:avLst/>
          </a:prstGeom>
        </p:spPr>
      </p:pic>
      <p:pic>
        <p:nvPicPr>
          <p:cNvPr id="1026" name="Picture 2" descr="\\Main-pc-pc\盛源精密工業股份有限公司\盛源行銷部\2021\瑞芳國小簡報\素材圖\35175-[轉換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7" y="2181224"/>
            <a:ext cx="2817882" cy="2524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42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JECTOR">
      <a:dk1>
        <a:srgbClr val="666666"/>
      </a:dk1>
      <a:lt1>
        <a:sysClr val="window" lastClr="FFFFFF"/>
      </a:lt1>
      <a:dk2>
        <a:srgbClr val="09348B"/>
      </a:dk2>
      <a:lt2>
        <a:srgbClr val="E7E6E6"/>
      </a:lt2>
      <a:accent1>
        <a:srgbClr val="48A9CC"/>
      </a:accent1>
      <a:accent2>
        <a:srgbClr val="5B9BD5"/>
      </a:accent2>
      <a:accent3>
        <a:srgbClr val="7F7F7F"/>
      </a:accent3>
      <a:accent4>
        <a:srgbClr val="0070C0"/>
      </a:accent4>
      <a:accent5>
        <a:srgbClr val="0F90BF"/>
      </a:accent5>
      <a:accent6>
        <a:srgbClr val="65B2D5"/>
      </a:accent6>
      <a:hlink>
        <a:srgbClr val="00206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20ddd66-cea7-430c-b116-42c667de3bcc">
      <UserInfo>
        <DisplayName>Angle Weng 翁如玉</DisplayName>
        <AccountId>11</AccountId>
        <AccountType/>
      </UserInfo>
      <UserInfo>
        <DisplayName>Amber Sun 孫稔涵</DisplayName>
        <AccountId>33</AccountId>
        <AccountType/>
      </UserInfo>
      <UserInfo>
        <DisplayName>Penny Tong 湯筱平</DisplayName>
        <AccountId>21</AccountId>
        <AccountType/>
      </UserInfo>
      <UserInfo>
        <DisplayName>Chunky Chen 陳昭昇</DisplayName>
        <AccountId>43</AccountId>
        <AccountType/>
      </UserInfo>
      <UserInfo>
        <DisplayName>Iris Hsu 許佳琪</DisplayName>
        <AccountId>29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D69A4C8CCB89641B30F050FFE71DF6D" ma:contentTypeVersion="11" ma:contentTypeDescription="建立新的文件。" ma:contentTypeScope="" ma:versionID="61d9ca7e0ec26f1e8a7a02bf635dfd0a">
  <xsd:schema xmlns:xsd="http://www.w3.org/2001/XMLSchema" xmlns:xs="http://www.w3.org/2001/XMLSchema" xmlns:p="http://schemas.microsoft.com/office/2006/metadata/properties" xmlns:ns2="264926a7-fca8-4b76-aec1-c48b1fca07d3" xmlns:ns3="b20ddd66-cea7-430c-b116-42c667de3bcc" targetNamespace="http://schemas.microsoft.com/office/2006/metadata/properties" ma:root="true" ma:fieldsID="0c1d887b14aadb577d842d1d58edd69d" ns2:_="" ns3:_="">
    <xsd:import namespace="264926a7-fca8-4b76-aec1-c48b1fca07d3"/>
    <xsd:import namespace="b20ddd66-cea7-430c-b116-42c667de3b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926a7-fca8-4b76-aec1-c48b1fca0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ddd66-cea7-430c-b116-42c667de3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51E4AA-D115-471C-B70D-C77EC871AAB7}">
  <ds:schemaRefs>
    <ds:schemaRef ds:uri="http://purl.org/dc/terms/"/>
    <ds:schemaRef ds:uri="b20ddd66-cea7-430c-b116-42c667de3bc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64926a7-fca8-4b76-aec1-c48b1fca07d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EF7D35-47C2-4E90-A35C-8895777930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1EDED4-B647-4F1A-BA3C-E0F48B191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4926a7-fca8-4b76-aec1-c48b1fca07d3"/>
    <ds:schemaRef ds:uri="b20ddd66-cea7-430c-b116-42c667de3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3112</TotalTime>
  <Words>727</Words>
  <Application>Microsoft Office PowerPoint</Application>
  <PresentationFormat>寬螢幕</PresentationFormat>
  <Paragraphs>139</Paragraphs>
  <Slides>23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43" baseType="lpstr">
      <vt:lpstr>Arvo</vt:lpstr>
      <vt:lpstr>FangSong</vt:lpstr>
      <vt:lpstr>Futura-Condensed-Normal</vt:lpstr>
      <vt:lpstr>Gill Sans MT</vt:lpstr>
      <vt:lpstr>Microsoft YaHei</vt:lpstr>
      <vt:lpstr>Microsoft YaHei</vt:lpstr>
      <vt:lpstr>Noto Sans CJK TC</vt:lpstr>
      <vt:lpstr>Noto Sans CJK TC Medium</vt:lpstr>
      <vt:lpstr>Roboto Condensed Light</vt:lpstr>
      <vt:lpstr>黑体</vt:lpstr>
      <vt:lpstr>微軟正黑體</vt:lpstr>
      <vt:lpstr>新細明體</vt:lpstr>
      <vt:lpstr>標楷體</vt:lpstr>
      <vt:lpstr>Acer Foco</vt:lpstr>
      <vt:lpstr>Acer Foco Black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廠商介紹</vt:lpstr>
      <vt:lpstr>PowerPoint 簡報</vt:lpstr>
      <vt:lpstr>PowerPoint 簡報</vt:lpstr>
      <vt:lpstr>PowerPoint 簡報</vt:lpstr>
      <vt:lpstr>PowerPoint 簡報</vt:lpstr>
      <vt:lpstr>專案團隊</vt:lpstr>
      <vt:lpstr>提供設備之品項</vt:lpstr>
      <vt:lpstr>各項產品</vt:lpstr>
      <vt:lpstr>外接天線</vt:lpstr>
      <vt:lpstr>NFC感應卡</vt:lpstr>
      <vt:lpstr>專案執行規劃與施工流程</vt:lpstr>
      <vt:lpstr>專案時程規劃</vt:lpstr>
      <vt:lpstr>施作標準流程</vt:lpstr>
      <vt:lpstr>施作現況</vt:lpstr>
      <vt:lpstr>教育訓練與維修保固</vt:lpstr>
      <vt:lpstr>教育訓練規劃</vt:lpstr>
      <vt:lpstr>整合維修服務窗口</vt:lpstr>
      <vt:lpstr>維修方式</vt:lpstr>
      <vt:lpstr>維護保固服務目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IRIS HSU</dc:creator>
  <cp:lastModifiedBy>Tseng, Johnny</cp:lastModifiedBy>
  <cp:revision>309</cp:revision>
  <cp:lastPrinted>2021-11-24T01:53:18Z</cp:lastPrinted>
  <dcterms:created xsi:type="dcterms:W3CDTF">2021-04-07T08:10:38Z</dcterms:created>
  <dcterms:modified xsi:type="dcterms:W3CDTF">2021-12-20T14:25:20Z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0x0101001D69A4C8CCB89641B30F050FFE71DF6D</vt:lpwstr>
  </property>
</Properties>
</file>