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73" r:id="rId2"/>
    <p:sldId id="274" r:id="rId3"/>
    <p:sldId id="275" r:id="rId4"/>
    <p:sldId id="277" r:id="rId5"/>
    <p:sldId id="276" r:id="rId6"/>
    <p:sldId id="281" r:id="rId7"/>
    <p:sldId id="280" r:id="rId8"/>
    <p:sldId id="279" r:id="rId9"/>
    <p:sldId id="278" r:id="rId10"/>
    <p:sldId id="286" r:id="rId11"/>
    <p:sldId id="282" r:id="rId12"/>
    <p:sldId id="285" r:id="rId13"/>
    <p:sldId id="284" r:id="rId14"/>
    <p:sldId id="283" r:id="rId15"/>
    <p:sldId id="292" r:id="rId16"/>
    <p:sldId id="289" r:id="rId17"/>
    <p:sldId id="288" r:id="rId18"/>
    <p:sldId id="287" r:id="rId19"/>
    <p:sldId id="291" r:id="rId20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33CC"/>
    <a:srgbClr val="003399"/>
    <a:srgbClr val="FF0066"/>
    <a:srgbClr val="92E40C"/>
    <a:srgbClr val="00FF00"/>
    <a:srgbClr val="D60093"/>
    <a:srgbClr val="13AAED"/>
    <a:srgbClr val="3399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>
      <p:cViewPr varScale="1">
        <p:scale>
          <a:sx n="72" d="100"/>
          <a:sy n="72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FF421-B1B5-478B-8B2C-E45B64D5024F}" type="datetimeFigureOut">
              <a:rPr lang="zh-TW" altLang="en-US" smtClean="0"/>
              <a:t>2021/8/21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E90DC-571C-4F78-86E7-182A6F6B14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745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1DEC0-5455-4549-A700-02D62209122B}" type="datetimeFigureOut">
              <a:rPr lang="zh-TW" altLang="en-US" smtClean="0"/>
              <a:t>2021/8/21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2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624F9-2F49-40CE-A772-7294223E87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24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FCC1-95D5-4431-B408-39D64B706BFE}" type="datetimeFigureOut">
              <a:rPr lang="zh-TW" altLang="en-US" smtClean="0"/>
              <a:t>2021/8/21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785A-7488-42B6-92F1-16AFA28943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39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FCC1-95D5-4431-B408-39D64B706BFE}" type="datetimeFigureOut">
              <a:rPr lang="zh-TW" altLang="en-US" smtClean="0"/>
              <a:t>2021/8/21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785A-7488-42B6-92F1-16AFA28943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83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FCC1-95D5-4431-B408-39D64B706BFE}" type="datetimeFigureOut">
              <a:rPr lang="zh-TW" altLang="en-US" smtClean="0"/>
              <a:t>2021/8/21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785A-7488-42B6-92F1-16AFA28943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406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FCC1-95D5-4431-B408-39D64B706BFE}" type="datetimeFigureOut">
              <a:rPr lang="zh-TW" altLang="en-US" smtClean="0"/>
              <a:t>2021/8/21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785A-7488-42B6-92F1-16AFA28943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310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FCC1-95D5-4431-B408-39D64B706BFE}" type="datetimeFigureOut">
              <a:rPr lang="zh-TW" altLang="en-US" smtClean="0"/>
              <a:t>2021/8/21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785A-7488-42B6-92F1-16AFA28943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936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FCC1-95D5-4431-B408-39D64B706BFE}" type="datetimeFigureOut">
              <a:rPr lang="zh-TW" altLang="en-US" smtClean="0"/>
              <a:t>2021/8/21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785A-7488-42B6-92F1-16AFA28943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20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FCC1-95D5-4431-B408-39D64B706BFE}" type="datetimeFigureOut">
              <a:rPr lang="zh-TW" altLang="en-US" smtClean="0"/>
              <a:t>2021/8/21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785A-7488-42B6-92F1-16AFA28943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83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FCC1-95D5-4431-B408-39D64B706BFE}" type="datetimeFigureOut">
              <a:rPr lang="zh-TW" altLang="en-US" smtClean="0"/>
              <a:t>2021/8/21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785A-7488-42B6-92F1-16AFA28943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476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FCC1-95D5-4431-B408-39D64B706BFE}" type="datetimeFigureOut">
              <a:rPr lang="zh-TW" altLang="en-US" smtClean="0"/>
              <a:t>2021/8/21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785A-7488-42B6-92F1-16AFA28943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179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FCC1-95D5-4431-B408-39D64B706BFE}" type="datetimeFigureOut">
              <a:rPr lang="zh-TW" altLang="en-US" smtClean="0"/>
              <a:t>2021/8/21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785A-7488-42B6-92F1-16AFA28943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012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FCC1-95D5-4431-B408-39D64B706BFE}" type="datetimeFigureOut">
              <a:rPr lang="zh-TW" altLang="en-US" smtClean="0"/>
              <a:t>2021/8/21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A785A-7488-42B6-92F1-16AFA28943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907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FCC1-95D5-4431-B408-39D64B706BFE}" type="datetimeFigureOut">
              <a:rPr lang="zh-TW" altLang="en-US" smtClean="0"/>
              <a:t>2021/8/21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A785A-7488-42B6-92F1-16AFA28943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674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50022" y="1412776"/>
            <a:ext cx="79928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學年度第</a:t>
            </a:r>
            <a:r>
              <a:rPr lang="en-US" altLang="zh-TW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5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endParaRPr lang="en-US" altLang="zh-TW" sz="5000" b="1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19164" y="4581128"/>
            <a:ext cx="5904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TW" altLang="en-US" sz="2400" b="1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報告人</a:t>
            </a:r>
            <a:r>
              <a:rPr lang="en-US" altLang="zh-TW" sz="2400" b="1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b="1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教務處</a:t>
            </a:r>
            <a:endParaRPr lang="en-US" altLang="zh-TW" sz="2400" b="1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200"/>
              </a:lnSpc>
            </a:pPr>
            <a:r>
              <a:rPr lang="zh-TW" altLang="en-US" sz="2400" b="1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  期</a:t>
            </a:r>
            <a:r>
              <a:rPr lang="en-US" altLang="zh-TW" sz="2400" b="1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:109</a:t>
            </a:r>
            <a:r>
              <a:rPr lang="zh-TW" altLang="en-US" sz="2400" b="1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b="1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 b="1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b="1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en-US" sz="2400" b="1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en-US" altLang="zh-TW" sz="2400" b="1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200"/>
              </a:lnSpc>
            </a:pPr>
            <a:r>
              <a:rPr lang="zh-TW" altLang="en-US" sz="2400" b="1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  點</a:t>
            </a:r>
            <a:r>
              <a:rPr lang="en-US" altLang="zh-TW" sz="2400" b="1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b="1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線上會議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E67D355-34B9-4A46-A69B-BFA079DF8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910" y="5904567"/>
            <a:ext cx="1024217" cy="100592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0A9FC0C-E635-493A-A1F8-8ABC8D1BBA0F}"/>
              </a:ext>
            </a:extLst>
          </p:cNvPr>
          <p:cNvSpPr/>
          <p:nvPr/>
        </p:nvSpPr>
        <p:spPr>
          <a:xfrm>
            <a:off x="974603" y="2458342"/>
            <a:ext cx="71937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因應嚴重特殊傳染性肺炎</a:t>
            </a:r>
            <a:endParaRPr lang="en-US" altLang="zh-TW" sz="50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教學活動注意事項</a:t>
            </a:r>
            <a:endParaRPr lang="en-US" altLang="zh-TW" sz="50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4211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DD990E-02B0-4D2F-A297-682852AD4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53331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大型集會活動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學校辦理大型集會活動如開學典禮、週會或迎新活動等，仍應採線上方式辦理為原則。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如採實體方式，集會活動人數上限室內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50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人，室外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100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人之措施辦理。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(8/23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後調整為室內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80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戶外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300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2677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0AC36C3-79A3-4EF5-AC2B-FD07FA534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55679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校園因應疫情停課標準</a:t>
            </a:r>
            <a:endParaRPr lang="en-US" altLang="zh-TW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一、高級中等以下學校</a:t>
            </a: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（一）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班有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位師生被中央流行疫情指揮中心列為確診病例，該班停課。</a:t>
            </a: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（二）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校有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位以上師生被中央流行疫情指揮中心列為確診病例，該校停課。</a:t>
            </a: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（三）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鄉鎮市區有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分之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學校全校停課，該鄉鎮市區停課。</a:t>
            </a:r>
          </a:p>
        </p:txBody>
      </p:sp>
    </p:spTree>
    <p:extLst>
      <p:ext uri="{BB962C8B-B14F-4D97-AF65-F5344CB8AC3E}">
        <p14:creationId xmlns:p14="http://schemas.microsoft.com/office/powerpoint/2010/main" val="1893650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D3C60D-8033-4022-8ED1-E483F66CD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新北市政府教育局規定</a:t>
            </a:r>
            <a:endParaRPr lang="en-US" altLang="zh-TW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日新北教中字第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1101558984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號函新市高級中等以下學校因應「嚴重特殊傳染性肺炎」教學授課參考指引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1000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48063E-B5AB-48B5-B953-37F59883B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351338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開學時，於疫情警戒為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級，學校教職員皆已施打疫苗，在嚴格落實防疫措施前提下，採「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實體授課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」為原則，惟相關事宜仍須視疫情變化滾動修正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倘校內發生確診個案，請依「新北市各級學校因應嚴重特殊傳染性肺炎停課、補課及定期評量應變計畫」辦理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線上授課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學校因確診停課後復課，經學校防疫小組討論後，由學校自主規劃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分流授課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。或家長基於防疫需求，為其子女申請防疫假，在家上課。</a:t>
            </a:r>
          </a:p>
        </p:txBody>
      </p:sp>
    </p:spTree>
    <p:extLst>
      <p:ext uri="{BB962C8B-B14F-4D97-AF65-F5344CB8AC3E}">
        <p14:creationId xmlns:p14="http://schemas.microsoft.com/office/powerpoint/2010/main" val="3194152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BCD31DA-86D4-4CCE-941B-0648EE033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開學前教學準備工作：</a:t>
            </a: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 開通親師生平台帳號：親師生平台師生帳號綁定校務行政系統帳號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 盤點線上教學設備：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國中小各校普通班教室皆已配置有線網路及無線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AP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，請盤點教室內班級電腦、班級或教師平板、投影機或觸控式螢幕是否完備，並請同步盤點各特殊教育類班班級教室各項線上教學設備。</a:t>
            </a: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盤點學生家中資訊設備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筆電或平板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Sim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卡、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Wi-fi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分享器等線上教學所需設備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222822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13BB76-F5C5-4C85-BC6E-57D20D8F0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3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實體授課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級警戒時，採實體授課為原則。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級警戒時，且非全國停課情況下，若行政區零確診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可經由學校防疫小組討論後，採實體授課。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7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線上授課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人確診，全校停課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天，經衛生單位匡列教職員工生停課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天。 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人確診，全校停課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天。 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級警戒下，全市停課為原則。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6457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13BB76-F5C5-4C85-BC6E-57D20D8F0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7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本校線上授課補充說明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原則上實體課程表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線上課程表，不另調整，有需要調整課表者請與學生家長討論後修訂。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國數自社英等領域應採至少三分之二以上節數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四捨五入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為線上同步課程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其餘領域可兼採同步或非同步課程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本校統一採用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Google Classroom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為遠距教學平台；內建之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GoogleMeet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為直播教學軟體。</a:t>
            </a:r>
          </a:p>
        </p:txBody>
      </p:sp>
    </p:spTree>
    <p:extLst>
      <p:ext uri="{BB962C8B-B14F-4D97-AF65-F5344CB8AC3E}">
        <p14:creationId xmlns:p14="http://schemas.microsoft.com/office/powerpoint/2010/main" val="1112068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B9D1FC-94FB-4D68-8387-4B543B57E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5184575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分流授課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zh-TW" altLang="en-US" sz="2800" b="1" dirty="0">
                <a:solidFill>
                  <a:srgbClr val="8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經確診停課後復課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，需經學校防疫小組討論後，由學校自主規劃分流授課。家長基於防疫目的，為其子女申請防疫假，在家上課。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rgbClr val="8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採班級或年級分梯分流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降載。在家學習方式須配合學校規定辦理。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線上課程可採取同步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如基礎版或進階版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或非同步方式進行。授課教師可指派任務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如課程包或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classroom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64337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B843EA-001D-4FDC-BBBC-A5506A625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182612"/>
            <a:ext cx="7886700" cy="709961"/>
          </a:xfrm>
        </p:spPr>
        <p:txBody>
          <a:bodyPr/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線上授課建議事項 </a:t>
            </a:r>
            <a:r>
              <a:rPr lang="zh-TW" altLang="en-US" dirty="0"/>
              <a:t>	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DF2AB3-17BD-40A6-BDA1-D007B8A41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6832"/>
            <a:ext cx="78867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線上授課建議兼採同步或非同步教學方式，其比例可依學生需求及科目特性彈性調整。</a:t>
            </a: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線上授課可藉由線上互動或作業內容瞭解學生學習成效，必要時可派發個別化作業提供個別化指導。</a:t>
            </a: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班級經營落實下列面向：課前關懷、線上互動、分組合作、親師聯繫與生活輔導。</a:t>
            </a: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教師使用教學軟體或工具進行授課及派發作業，應審慎評估學生能力，避免造成學生學習困難及家長負擔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75937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268A71-70F3-4941-A510-DC11FD3E9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052737"/>
            <a:ext cx="7886700" cy="864096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分流授課建議事項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D27C62-3DDB-432D-AC3A-D0836C97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7886700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須顧及學生線上學習狀況，不宜整堂皆採講述式授課，應設計部分時間分組討論或作業習寫。</a:t>
            </a: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課程中如需播放補充教材影片，建議以班級電腦、教師帳號登入會議室，分享畫面，以利教材清晰呈現。</a:t>
            </a: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到校學生亦可同步運用載具，教師在學校以線上教學模式進行授課，兼顧實體與遠距學生能共同學習。</a:t>
            </a: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教師可錄製上課影片，提供遠距在家學生能非同步的事後觀看。</a:t>
            </a:r>
          </a:p>
        </p:txBody>
      </p:sp>
    </p:spTree>
    <p:extLst>
      <p:ext uri="{BB962C8B-B14F-4D97-AF65-F5344CB8AC3E}">
        <p14:creationId xmlns:p14="http://schemas.microsoft.com/office/powerpoint/2010/main" val="2606212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C8C875-41DF-420C-B5D5-F49F2B999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99" y="908720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公文依據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D8D2CD-F22D-4E4F-8F3A-07880D7AB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34283"/>
            <a:ext cx="7886700" cy="3942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>
                <a:solidFill>
                  <a:srgbClr val="8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</a:t>
            </a:r>
            <a:endParaRPr lang="en-US" altLang="zh-TW" sz="4000" b="1" dirty="0">
              <a:solidFill>
                <a:srgbClr val="8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日教育部高級中等以下學校及幼兒園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110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學年度因應嚴重特殊傳染性肺炎防疫管理指引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989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F28E032-33C6-4A0F-97B9-A37E4BE0F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學校工作人員進入校園</a:t>
            </a:r>
            <a:endParaRPr lang="en-US" altLang="zh-TW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應符合下列條件之一：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完成疫苗第一劑接種且滿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日。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疫苗第一劑接種未滿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日或未接種者，首次進入校園服務前應提供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日內抗原快篩或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PCR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檢測陰性證明，之後每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日進行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次抗原快篩或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PCR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檢驗為原則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0699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AFEDFA-3E25-4D5B-9E29-DBB290D28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40768"/>
            <a:ext cx="7615758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環境及空間清消管理</a:t>
            </a:r>
            <a:endParaRPr lang="en-US" altLang="zh-TW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每日定期針對教室、各學習場域及相關盥洗等常用空間進行衛生清潔及消毒，並視使用情形，增加清潔消毒頻率為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2-3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次，其重點包含校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園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內廁所、洗手檯、電梯、樓梯扶手、遊戲器材、休憩椅座等，並加強經常接觸之門把、桌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椅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面、電燈開關、麥克風、教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玩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具、電腦鍵盤、滑鼠等教學設備消毒工作，並落實教室及各學習場域定期清潔消毒注意事項。</a:t>
            </a:r>
          </a:p>
        </p:txBody>
      </p:sp>
    </p:spTree>
    <p:extLst>
      <p:ext uri="{BB962C8B-B14F-4D97-AF65-F5344CB8AC3E}">
        <p14:creationId xmlns:p14="http://schemas.microsoft.com/office/powerpoint/2010/main" val="3878739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18A5429-F2F2-4BD2-BAC0-C73F965CE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080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教學活動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學校及幼兒園推動之課程及活動，採「固定座位」、「固定成員」實施，並落實課堂點名，以作為日後疫調之參考。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學校以跑班方式實施教學活動，如社團活動及課後照顧等，請依不同班別不同教室採「固定座位」、「固定成員」實施，並落實課堂點名，以作為日後疫調之參考。</a:t>
            </a:r>
          </a:p>
        </p:txBody>
      </p:sp>
    </p:spTree>
    <p:extLst>
      <p:ext uri="{BB962C8B-B14F-4D97-AF65-F5344CB8AC3E}">
        <p14:creationId xmlns:p14="http://schemas.microsoft.com/office/powerpoint/2010/main" val="3808014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A3997B-8F1F-4F67-8CF8-2F031EDD5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547260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教學活動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室內外體育課程，均應保持防疫所需之適當社交距離（室外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公尺、室內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1.5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公尺），特別是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容易肢體接觸或團隊性運動項目課程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，授課教師須調整課程目標、教學內容與評量方式，並落實各項防疫措施。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為落實全程佩戴口罩，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進行體育課程時，請授課老師評估運動強度並留意學生身體狀況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，適時調整課程內容。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學生練習時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使用之設備器材，應避免共用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；如有輪替使用設備、器材之需要，輪替前應先澈底清潔消毒。</a:t>
            </a:r>
          </a:p>
        </p:txBody>
      </p:sp>
    </p:spTree>
    <p:extLst>
      <p:ext uri="{BB962C8B-B14F-4D97-AF65-F5344CB8AC3E}">
        <p14:creationId xmlns:p14="http://schemas.microsoft.com/office/powerpoint/2010/main" val="3354076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39F583-42CC-4F82-B3AB-BC355E0C3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988840"/>
            <a:ext cx="7886700" cy="347558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教學活動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音樂課程之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歌唱或吹奏樂器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等教學活動，若無法佩戴口罩進行之課程，授課教師須調整課程目標、教學內容與評量方式，並落實各項防疫措施。</a:t>
            </a:r>
          </a:p>
        </p:txBody>
      </p:sp>
    </p:spTree>
    <p:extLst>
      <p:ext uri="{BB962C8B-B14F-4D97-AF65-F5344CB8AC3E}">
        <p14:creationId xmlns:p14="http://schemas.microsoft.com/office/powerpoint/2010/main" val="237039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F36C3A-6D0D-41F2-85B1-95BF50B96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47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戶外教學活動：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辦理校外教學及戶外教育等活動，應維持社交距離、佩戴口罩、遵守空間容留人數限制，並留意景點、住宿地點規劃，應採實聯制，確實執行人流管制等。</a:t>
            </a:r>
          </a:p>
        </p:txBody>
      </p:sp>
    </p:spTree>
    <p:extLst>
      <p:ext uri="{BB962C8B-B14F-4D97-AF65-F5344CB8AC3E}">
        <p14:creationId xmlns:p14="http://schemas.microsoft.com/office/powerpoint/2010/main" val="2824103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1B3717-4545-4E01-9F3B-01CB58183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實習實作與實驗</a:t>
            </a:r>
            <a:endParaRPr lang="en-US" altLang="zh-TW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學校進行實驗課程或實習實作課程，應採固定分組，學生練習時使用之設備、器材，應避免共用；如有輪替使用設備、器材之需要，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輪替前應先澈底消毒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023439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13587</TotalTime>
  <Words>1566</Words>
  <Application>Microsoft Office PowerPoint</Application>
  <PresentationFormat>如螢幕大小 (4:3)</PresentationFormat>
  <Paragraphs>75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公文依據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線上授課建議事項  </vt:lpstr>
      <vt:lpstr>分流授課建議事項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教學組長</dc:creator>
  <cp:lastModifiedBy>admin</cp:lastModifiedBy>
  <cp:revision>416</cp:revision>
  <cp:lastPrinted>2019-08-21T04:14:20Z</cp:lastPrinted>
  <dcterms:created xsi:type="dcterms:W3CDTF">2014-04-07T08:12:26Z</dcterms:created>
  <dcterms:modified xsi:type="dcterms:W3CDTF">2021-08-21T15:59:51Z</dcterms:modified>
</cp:coreProperties>
</file>