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758" r:id="rId5"/>
  </p:sldMasterIdLst>
  <p:notesMasterIdLst>
    <p:notesMasterId r:id="rId17"/>
  </p:notesMasterIdLst>
  <p:handoutMasterIdLst>
    <p:handoutMasterId r:id="rId18"/>
  </p:handoutMasterIdLst>
  <p:sldIdLst>
    <p:sldId id="257" r:id="rId6"/>
    <p:sldId id="617" r:id="rId7"/>
    <p:sldId id="326" r:id="rId8"/>
    <p:sldId id="301" r:id="rId9"/>
    <p:sldId id="620" r:id="rId10"/>
    <p:sldId id="619" r:id="rId11"/>
    <p:sldId id="622" r:id="rId12"/>
    <p:sldId id="623" r:id="rId13"/>
    <p:sldId id="624" r:id="rId14"/>
    <p:sldId id="625" r:id="rId15"/>
    <p:sldId id="626" r:id="rId16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FFFFCC"/>
    <a:srgbClr val="FBE4EC"/>
    <a:srgbClr val="FFFFFF"/>
    <a:srgbClr val="F8F8F8"/>
    <a:srgbClr val="99CB38"/>
    <a:srgbClr val="A575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中等深淺樣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468" autoAdjust="0"/>
  </p:normalViewPr>
  <p:slideViewPr>
    <p:cSldViewPr snapToGrid="0">
      <p:cViewPr varScale="1">
        <p:scale>
          <a:sx n="111" d="100"/>
          <a:sy n="111" d="100"/>
        </p:scale>
        <p:origin x="-10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8056"/>
          </a:xfrm>
          <a:prstGeom prst="rect">
            <a:avLst/>
          </a:prstGeom>
        </p:spPr>
        <p:txBody>
          <a:bodyPr vert="horz" lIns="92066" tIns="46034" rIns="92066" bIns="46034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60" cy="498056"/>
          </a:xfrm>
          <a:prstGeom prst="rect">
            <a:avLst/>
          </a:prstGeom>
        </p:spPr>
        <p:txBody>
          <a:bodyPr vert="horz" lIns="92066" tIns="46034" rIns="92066" bIns="46034" rtlCol="0"/>
          <a:lstStyle>
            <a:lvl1pPr algn="r">
              <a:defRPr sz="1200"/>
            </a:lvl1pPr>
          </a:lstStyle>
          <a:p>
            <a:fld id="{B4ABCDC5-890F-4520-96A0-824F6383C0C5}" type="datetimeFigureOut">
              <a:rPr lang="zh-TW" altLang="en-US" smtClean="0"/>
              <a:t>2021/12/20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8"/>
            <a:ext cx="2945660" cy="498054"/>
          </a:xfrm>
          <a:prstGeom prst="rect">
            <a:avLst/>
          </a:prstGeom>
        </p:spPr>
        <p:txBody>
          <a:bodyPr vert="horz" lIns="92066" tIns="46034" rIns="92066" bIns="46034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8"/>
            <a:ext cx="2945660" cy="498054"/>
          </a:xfrm>
          <a:prstGeom prst="rect">
            <a:avLst/>
          </a:prstGeom>
        </p:spPr>
        <p:txBody>
          <a:bodyPr vert="horz" lIns="92066" tIns="46034" rIns="92066" bIns="46034" rtlCol="0" anchor="b"/>
          <a:lstStyle>
            <a:lvl1pPr algn="r">
              <a:defRPr sz="1200"/>
            </a:lvl1pPr>
          </a:lstStyle>
          <a:p>
            <a:fld id="{4B5E18EC-6149-4B5C-9313-A549535EF6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4748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6889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90" y="1"/>
            <a:ext cx="2946400" cy="496889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r">
              <a:defRPr sz="1200"/>
            </a:lvl1pPr>
          </a:lstStyle>
          <a:p>
            <a:fld id="{531CC4E8-DFA3-4310-B0D2-6AED17098C31}" type="datetimeFigureOut">
              <a:rPr lang="zh-TW" altLang="en-US" smtClean="0"/>
              <a:t>2021/12/20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53125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08" rIns="91417" bIns="45708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2" y="4776791"/>
            <a:ext cx="5438775" cy="3908424"/>
          </a:xfrm>
          <a:prstGeom prst="rect">
            <a:avLst/>
          </a:prstGeom>
        </p:spPr>
        <p:txBody>
          <a:bodyPr vert="horz" lIns="91417" tIns="45708" rIns="91417" bIns="45708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29750"/>
            <a:ext cx="2946400" cy="496889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90" y="9429750"/>
            <a:ext cx="2946400" cy="496889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r">
              <a:defRPr sz="1200"/>
            </a:lvl1pPr>
          </a:lstStyle>
          <a:p>
            <a:fld id="{5A0CE1B6-0DC5-48E4-B88B-493FB8027B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2982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D8D5A-8C1C-4BFE-81EB-A1BF4854C52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8272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D8D5A-8C1C-4BFE-81EB-A1BF4854C52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9562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D8D5A-8C1C-4BFE-81EB-A1BF4854C52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9893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D8D5A-8C1C-4BFE-81EB-A1BF4854C52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7976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D8D5A-8C1C-4BFE-81EB-A1BF4854C52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266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D8D5A-8C1C-4BFE-81EB-A1BF4854C52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8559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D8D5A-8C1C-4BFE-81EB-A1BF4854C52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493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D8D5A-8C1C-4BFE-81EB-A1BF4854C52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412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D8D5A-8C1C-4BFE-81EB-A1BF4854C52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3592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7714-4078-4A8F-B294-D92B704EB25B}" type="datetimeFigureOut">
              <a:rPr lang="zh-TW" altLang="en-US" smtClean="0"/>
              <a:t>2021/12/20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5E4B-9361-4B38-B521-21D9F0EEEA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4279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7714-4078-4A8F-B294-D92B704EB25B}" type="datetimeFigureOut">
              <a:rPr lang="zh-TW" altLang="en-US" smtClean="0"/>
              <a:t>2021/12/20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5E4B-9361-4B38-B521-21D9F0EEEA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3505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7714-4078-4A8F-B294-D92B704EB25B}" type="datetimeFigureOut">
              <a:rPr lang="zh-TW" altLang="en-US" smtClean="0"/>
              <a:t>2021/12/20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5E4B-9361-4B38-B521-21D9F0EEEA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8905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7714-4078-4A8F-B294-D92B704EB25B}" type="datetimeFigureOut">
              <a:rPr lang="zh-TW" altLang="en-US" smtClean="0"/>
              <a:t>2021/12/20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FF55E4B-9361-4B38-B521-21D9F0EEEA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9156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7714-4078-4A8F-B294-D92B704EB25B}" type="datetimeFigureOut">
              <a:rPr lang="zh-TW" altLang="en-US" smtClean="0"/>
              <a:t>2021/12/20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5E4B-9361-4B38-B521-21D9F0EEEA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6872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7714-4078-4A8F-B294-D92B704EB25B}" type="datetimeFigureOut">
              <a:rPr lang="zh-TW" altLang="en-US" smtClean="0"/>
              <a:t>2021/12/20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FF55E4B-9361-4B38-B521-21D9F0EEEA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6727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7714-4078-4A8F-B294-D92B704EB25B}" type="datetimeFigureOut">
              <a:rPr lang="zh-TW" altLang="en-US" smtClean="0"/>
              <a:t>2021/12/20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FF55E4B-9361-4B38-B521-21D9F0EEEA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5461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7714-4078-4A8F-B294-D92B704EB25B}" type="datetimeFigureOut">
              <a:rPr lang="zh-TW" altLang="en-US" smtClean="0"/>
              <a:t>2021/12/20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FF55E4B-9361-4B38-B521-21D9F0EEEA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6340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7714-4078-4A8F-B294-D92B704EB25B}" type="datetimeFigureOut">
              <a:rPr lang="zh-TW" altLang="en-US" smtClean="0"/>
              <a:t>2021/12/20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5E4B-9361-4B38-B521-21D9F0EEEA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1107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7714-4078-4A8F-B294-D92B704EB25B}" type="datetimeFigureOut">
              <a:rPr lang="zh-TW" altLang="en-US" smtClean="0"/>
              <a:t>2021/12/20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5E4B-9361-4B38-B521-21D9F0EEEA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2545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7714-4078-4A8F-B294-D92B704EB25B}" type="datetimeFigureOut">
              <a:rPr lang="zh-TW" altLang="en-US" smtClean="0"/>
              <a:t>2021/12/20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5E4B-9361-4B38-B521-21D9F0EEEA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9874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7714-4078-4A8F-B294-D92B704EB25B}" type="datetimeFigureOut">
              <a:rPr lang="zh-TW" altLang="en-US" smtClean="0"/>
              <a:t>2021/12/20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5E4B-9361-4B38-B521-21D9F0EEEA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33674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7714-4078-4A8F-B294-D92B704EB25B}" type="datetimeFigureOut">
              <a:rPr lang="zh-TW" altLang="en-US" smtClean="0"/>
              <a:t>2021/12/20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FF55E4B-9361-4B38-B521-21D9F0EEEA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5718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7714-4078-4A8F-B294-D92B704EB25B}" type="datetimeFigureOut">
              <a:rPr lang="zh-TW" altLang="en-US" smtClean="0"/>
              <a:t>2021/12/20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FF55E4B-9361-4B38-B521-21D9F0EEEA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1488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7714-4078-4A8F-B294-D92B704EB25B}" type="datetimeFigureOut">
              <a:rPr lang="zh-TW" altLang="en-US" smtClean="0"/>
              <a:t>2021/12/20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FF55E4B-9361-4B38-B521-21D9F0EEEAC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72554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7714-4078-4A8F-B294-D92B704EB25B}" type="datetimeFigureOut">
              <a:rPr lang="zh-TW" altLang="en-US" smtClean="0"/>
              <a:t>2021/12/20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FF55E4B-9361-4B38-B521-21D9F0EEEA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4040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7714-4078-4A8F-B294-D92B704EB25B}" type="datetimeFigureOut">
              <a:rPr lang="zh-TW" altLang="en-US" smtClean="0"/>
              <a:t>2021/12/20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FF55E4B-9361-4B38-B521-21D9F0EEEAC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5740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7714-4078-4A8F-B294-D92B704EB25B}" type="datetimeFigureOut">
              <a:rPr lang="zh-TW" altLang="en-US" smtClean="0"/>
              <a:t>2021/12/20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FF55E4B-9361-4B38-B521-21D9F0EEEA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17976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7714-4078-4A8F-B294-D92B704EB25B}" type="datetimeFigureOut">
              <a:rPr lang="zh-TW" altLang="en-US" smtClean="0"/>
              <a:t>2021/12/20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5E4B-9361-4B38-B521-21D9F0EEEA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1064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7714-4078-4A8F-B294-D92B704EB25B}" type="datetimeFigureOut">
              <a:rPr lang="zh-TW" altLang="en-US" smtClean="0"/>
              <a:t>2021/12/20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5E4B-9361-4B38-B521-21D9F0EEEA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3958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7714-4078-4A8F-B294-D92B704EB25B}" type="datetimeFigureOut">
              <a:rPr lang="zh-TW" altLang="en-US" smtClean="0"/>
              <a:t>2021/12/20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5E4B-9361-4B38-B521-21D9F0EEEA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5502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7714-4078-4A8F-B294-D92B704EB25B}" type="datetimeFigureOut">
              <a:rPr lang="zh-TW" altLang="en-US" smtClean="0"/>
              <a:t>2021/12/20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5E4B-9361-4B38-B521-21D9F0EEEA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9723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7714-4078-4A8F-B294-D92B704EB25B}" type="datetimeFigureOut">
              <a:rPr lang="zh-TW" altLang="en-US" smtClean="0"/>
              <a:t>2021/12/20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5E4B-9361-4B38-B521-21D9F0EEEAC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332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7714-4078-4A8F-B294-D92B704EB25B}" type="datetimeFigureOut">
              <a:rPr lang="zh-TW" altLang="en-US" smtClean="0"/>
              <a:t>2021/12/20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5E4B-9361-4B38-B521-21D9F0EEEAC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5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7714-4078-4A8F-B294-D92B704EB25B}" type="datetimeFigureOut">
              <a:rPr lang="zh-TW" altLang="en-US" smtClean="0"/>
              <a:t>2021/12/20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5E4B-9361-4B38-B521-21D9F0EEEA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7623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7714-4078-4A8F-B294-D92B704EB25B}" type="datetimeFigureOut">
              <a:rPr lang="zh-TW" altLang="en-US" smtClean="0"/>
              <a:t>2021/12/20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5E4B-9361-4B38-B521-21D9F0EEEA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4437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7714-4078-4A8F-B294-D92B704EB25B}" type="datetimeFigureOut">
              <a:rPr lang="zh-TW" altLang="en-US" smtClean="0"/>
              <a:t>2021/12/20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5E4B-9361-4B38-B521-21D9F0EEEA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280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1167714-4078-4A8F-B294-D92B704EB25B}" type="datetimeFigureOut">
              <a:rPr lang="zh-TW" altLang="en-US" smtClean="0"/>
              <a:t>2021/12/20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55E4B-9361-4B38-B521-21D9F0EEEA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0989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67714-4078-4A8F-B294-D92B704EB25B}" type="datetimeFigureOut">
              <a:rPr lang="zh-TW" altLang="en-US" smtClean="0"/>
              <a:t>2021/12/20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FF55E4B-9361-4B38-B521-21D9F0EEEA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7662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72589" y="1835414"/>
            <a:ext cx="10246822" cy="1355750"/>
          </a:xfrm>
        </p:spPr>
        <p:txBody>
          <a:bodyPr>
            <a:normAutofit fontScale="90000"/>
          </a:bodyPr>
          <a:lstStyle/>
          <a:p>
            <a:pPr algn="ctr" hangingPunct="1"/>
            <a:r>
              <a:rPr lang="zh-TW" altLang="en-US" sz="5400" b="1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cer Foco Black"/>
              </a:rPr>
              <a:t>新北市</a:t>
            </a:r>
            <a:r>
              <a:rPr lang="en-US" altLang="zh-TW" sz="5400" b="1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cer Foco Black"/>
              </a:rPr>
              <a:t>110</a:t>
            </a:r>
            <a:r>
              <a:rPr lang="zh-TW" altLang="en-US" sz="5400" b="1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cer Foco Black"/>
              </a:rPr>
              <a:t>年度公立高中暨國中小</a:t>
            </a:r>
            <a:br>
              <a:rPr lang="en-US" altLang="zh-TW" sz="5400" b="1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cer Foco Black"/>
              </a:rPr>
            </a:br>
            <a:r>
              <a:rPr lang="zh-TW" altLang="en-US" sz="5400" b="1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cer Foco Black"/>
              </a:rPr>
              <a:t>觸控式螢幕採購案</a:t>
            </a:r>
            <a:endParaRPr lang="en-US" altLang="zh-TW" sz="54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29912" y="4696749"/>
            <a:ext cx="6618051" cy="396590"/>
          </a:xfrm>
        </p:spPr>
        <p:txBody>
          <a:bodyPr>
            <a:noAutofit/>
          </a:bodyPr>
          <a:lstStyle/>
          <a:p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教育研究及資訊發展科 </a:t>
            </a:r>
            <a:endPara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張雅惠 科員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7219507" y="5691648"/>
            <a:ext cx="24929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新北市政府教育局</a:t>
            </a:r>
            <a:endParaRPr lang="en-US" altLang="zh-TW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教育研究及資訊發展科</a:t>
            </a:r>
            <a:endParaRPr lang="en-US" altLang="zh-TW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96" y="6222420"/>
            <a:ext cx="2232872" cy="50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41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>
            <a:off x="4723975" y="191307"/>
            <a:ext cx="3060453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733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觸屏財產編號</a:t>
            </a:r>
            <a:endParaRPr lang="zh-CN" altLang="en-US" sz="3600" b="1" dirty="0">
              <a:solidFill>
                <a:srgbClr val="7030A0"/>
              </a:solidFill>
              <a:latin typeface="+mn-ea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280910" y="261869"/>
            <a:ext cx="12192000" cy="525661"/>
            <a:chOff x="0" y="527050"/>
            <a:chExt cx="9144000" cy="394246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0" y="921296"/>
              <a:ext cx="148590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360420" y="921296"/>
              <a:ext cx="578358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1485900" y="527050"/>
              <a:ext cx="571500" cy="394246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044874" y="539576"/>
              <a:ext cx="1315546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357967" y="539576"/>
              <a:ext cx="0" cy="38172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椭圆 43"/>
          <p:cNvSpPr/>
          <p:nvPr/>
        </p:nvSpPr>
        <p:spPr>
          <a:xfrm>
            <a:off x="2384078" y="274018"/>
            <a:ext cx="518063" cy="518063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733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488118" y="5462678"/>
            <a:ext cx="65915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2012</a:t>
            </a:r>
            <a:endParaRPr lang="zh-CN" altLang="en-US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491361" y="5462250"/>
            <a:ext cx="65915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2013</a:t>
            </a:r>
            <a:endParaRPr lang="zh-CN" altLang="en-US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460737" y="5462248"/>
            <a:ext cx="65915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2014</a:t>
            </a:r>
            <a:endParaRPr lang="zh-CN" altLang="en-US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514316" y="5462247"/>
            <a:ext cx="65915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2015</a:t>
            </a:r>
            <a:endParaRPr lang="zh-CN" altLang="en-US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3708544" y="9063893"/>
            <a:ext cx="1415772" cy="58477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兰亭细黑_GBK_M" pitchFamily="2" charset="2"/>
              </a:rPr>
              <a:t>延时符</a:t>
            </a:r>
          </a:p>
        </p:txBody>
      </p:sp>
      <p:sp>
        <p:nvSpPr>
          <p:cNvPr id="21" name="內容版面配置區 2">
            <a:extLst>
              <a:ext uri="{FF2B5EF4-FFF2-40B4-BE49-F238E27FC236}">
                <a16:creationId xmlns:a16="http://schemas.microsoft.com/office/drawing/2014/main" id="{D25C5E6C-5CD7-4B7A-A3EE-B6EDAD2D6999}"/>
              </a:ext>
            </a:extLst>
          </p:cNvPr>
          <p:cNvSpPr txBox="1">
            <a:spLocks/>
          </p:cNvSpPr>
          <p:nvPr/>
        </p:nvSpPr>
        <p:spPr>
          <a:xfrm>
            <a:off x="770428" y="1038703"/>
            <a:ext cx="11005931" cy="3492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endParaRPr lang="en-US" altLang="zh-TW" sz="1800" kern="100" dirty="0">
              <a:solidFill>
                <a:srgbClr val="000000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l"/>
            <a:endParaRPr lang="en-US" altLang="zh-TW" sz="3200" b="1" dirty="0">
              <a:solidFill>
                <a:srgbClr val="1903B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內容版面配置區 2">
            <a:extLst>
              <a:ext uri="{FF2B5EF4-FFF2-40B4-BE49-F238E27FC236}">
                <a16:creationId xmlns:a16="http://schemas.microsoft.com/office/drawing/2014/main" id="{AAE1D3E9-24F6-4F63-8ECE-A92B703A3263}"/>
              </a:ext>
            </a:extLst>
          </p:cNvPr>
          <p:cNvSpPr txBox="1">
            <a:spLocks/>
          </p:cNvSpPr>
          <p:nvPr/>
        </p:nvSpPr>
        <p:spPr>
          <a:xfrm>
            <a:off x="1977271" y="1705489"/>
            <a:ext cx="9014002" cy="3492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l">
              <a:buFont typeface="Arial" panose="020B0604020202020204" pitchFamily="34" charset="0"/>
              <a:buChar char="•"/>
            </a:pPr>
            <a:endParaRPr lang="en-US" altLang="zh-TW" sz="1800" kern="100" dirty="0">
              <a:solidFill>
                <a:srgbClr val="000000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l"/>
            <a:endParaRPr lang="en-US" altLang="zh-TW" sz="3200" b="1" dirty="0">
              <a:solidFill>
                <a:srgbClr val="1903B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25CD7DC-EE2A-429E-B2F8-A7BD3FDEB63E}"/>
              </a:ext>
            </a:extLst>
          </p:cNvPr>
          <p:cNvSpPr/>
          <p:nvPr/>
        </p:nvSpPr>
        <p:spPr>
          <a:xfrm>
            <a:off x="5130688" y="5462247"/>
            <a:ext cx="1661996" cy="1470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 descr="一張含有 桌 的圖片&#10;&#10;自動產生的描述">
            <a:extLst>
              <a:ext uri="{FF2B5EF4-FFF2-40B4-BE49-F238E27FC236}">
                <a16:creationId xmlns:a16="http://schemas.microsoft.com/office/drawing/2014/main" id="{3AF4AAD8-F681-429C-9786-44D08B68B1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723" y="945356"/>
            <a:ext cx="6623930" cy="5523469"/>
          </a:xfrm>
          <a:prstGeom prst="rect">
            <a:avLst/>
          </a:prstGeom>
        </p:spPr>
      </p:pic>
      <p:sp>
        <p:nvSpPr>
          <p:cNvPr id="23" name="TextBox 60">
            <a:extLst>
              <a:ext uri="{FF2B5EF4-FFF2-40B4-BE49-F238E27FC236}">
                <a16:creationId xmlns:a16="http://schemas.microsoft.com/office/drawing/2014/main" id="{F3FB59EB-0D22-495D-9C69-91FF8EAE243A}"/>
              </a:ext>
            </a:extLst>
          </p:cNvPr>
          <p:cNvSpPr txBox="1"/>
          <p:nvPr/>
        </p:nvSpPr>
        <p:spPr>
          <a:xfrm>
            <a:off x="8423775" y="2699268"/>
            <a:ext cx="364910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733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行政院主計總處</a:t>
            </a:r>
            <a:endParaRPr lang="en-US" altLang="zh-TW" sz="3733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733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財產分類標準表</a:t>
            </a:r>
            <a:endParaRPr lang="zh-CN" altLang="en-US" sz="3600" b="1" dirty="0">
              <a:solidFill>
                <a:srgbClr val="7030A0"/>
              </a:solidFill>
              <a:latin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322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66" grpId="0"/>
      <p:bldP spid="67" grpId="0"/>
      <p:bldP spid="68" grpId="0"/>
      <p:bldP spid="75" grpId="0"/>
      <p:bldP spid="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>
            <a:off x="4657953" y="619676"/>
            <a:ext cx="3060453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733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學校填寫表單</a:t>
            </a:r>
            <a:endParaRPr lang="zh-CN" altLang="en-US" sz="3733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77393" y="681888"/>
            <a:ext cx="12192000" cy="525661"/>
            <a:chOff x="0" y="527050"/>
            <a:chExt cx="9144000" cy="394246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0" y="921296"/>
              <a:ext cx="148590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360420" y="921296"/>
              <a:ext cx="578358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1485900" y="527050"/>
              <a:ext cx="571500" cy="394246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044874" y="539576"/>
              <a:ext cx="1315546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357967" y="539576"/>
              <a:ext cx="0" cy="38172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椭圆 43"/>
          <p:cNvSpPr/>
          <p:nvPr/>
        </p:nvSpPr>
        <p:spPr>
          <a:xfrm>
            <a:off x="2319807" y="638165"/>
            <a:ext cx="518063" cy="518063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733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488118" y="5462678"/>
            <a:ext cx="65915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2012</a:t>
            </a:r>
            <a:endParaRPr lang="zh-CN" altLang="en-US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491361" y="5462250"/>
            <a:ext cx="65915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2013</a:t>
            </a:r>
            <a:endParaRPr lang="zh-CN" altLang="en-US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460737" y="5462248"/>
            <a:ext cx="65915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2014</a:t>
            </a:r>
            <a:endParaRPr lang="zh-CN" altLang="en-US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514316" y="5462247"/>
            <a:ext cx="65915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2015</a:t>
            </a:r>
            <a:endParaRPr lang="zh-CN" altLang="en-US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3708544" y="9063893"/>
            <a:ext cx="1415772" cy="58477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兰亭细黑_GBK_M" pitchFamily="2" charset="2"/>
              </a:rPr>
              <a:t>延时符</a:t>
            </a:r>
          </a:p>
        </p:txBody>
      </p:sp>
      <p:sp>
        <p:nvSpPr>
          <p:cNvPr id="21" name="內容版面配置區 2">
            <a:extLst>
              <a:ext uri="{FF2B5EF4-FFF2-40B4-BE49-F238E27FC236}">
                <a16:creationId xmlns:a16="http://schemas.microsoft.com/office/drawing/2014/main" id="{D25C5E6C-5CD7-4B7A-A3EE-B6EDAD2D6999}"/>
              </a:ext>
            </a:extLst>
          </p:cNvPr>
          <p:cNvSpPr txBox="1">
            <a:spLocks/>
          </p:cNvSpPr>
          <p:nvPr/>
        </p:nvSpPr>
        <p:spPr>
          <a:xfrm>
            <a:off x="770428" y="1038703"/>
            <a:ext cx="11005931" cy="3492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endParaRPr lang="en-US" altLang="zh-TW" sz="1800" kern="100" dirty="0">
              <a:solidFill>
                <a:srgbClr val="000000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l"/>
            <a:endParaRPr lang="en-US" altLang="zh-TW" sz="3200" b="1" dirty="0">
              <a:solidFill>
                <a:srgbClr val="1903B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內容版面配置區 2">
            <a:extLst>
              <a:ext uri="{FF2B5EF4-FFF2-40B4-BE49-F238E27FC236}">
                <a16:creationId xmlns:a16="http://schemas.microsoft.com/office/drawing/2014/main" id="{AAE1D3E9-24F6-4F63-8ECE-A92B703A3263}"/>
              </a:ext>
            </a:extLst>
          </p:cNvPr>
          <p:cNvSpPr txBox="1">
            <a:spLocks/>
          </p:cNvSpPr>
          <p:nvPr/>
        </p:nvSpPr>
        <p:spPr>
          <a:xfrm>
            <a:off x="4000226" y="2138655"/>
            <a:ext cx="3028179" cy="3492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TW" altLang="en-US" sz="40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學校調查表</a:t>
            </a:r>
            <a:endParaRPr lang="en-US" altLang="zh-TW" sz="4000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TW" altLang="en-US" sz="4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數量點收單</a:t>
            </a:r>
            <a:endParaRPr lang="en-US" altLang="zh-TW" sz="40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TW" altLang="en-US" sz="4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現勘單</a:t>
            </a:r>
            <a:endParaRPr lang="en-US" altLang="zh-TW" sz="40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TW" altLang="en-US" sz="4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初驗單</a:t>
            </a:r>
            <a:endParaRPr lang="en-US" altLang="zh-TW" sz="40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endParaRPr lang="en-US" altLang="zh-TW" sz="1800" kern="100" dirty="0">
              <a:solidFill>
                <a:srgbClr val="000000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l"/>
            <a:endParaRPr lang="en-US" altLang="zh-TW" sz="3200" b="1" dirty="0">
              <a:solidFill>
                <a:srgbClr val="1903B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921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66" grpId="0"/>
      <p:bldP spid="67" grpId="0"/>
      <p:bldP spid="68" grpId="0"/>
      <p:bldP spid="75" grpId="0"/>
      <p:bldP spid="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, 個人, 室內, 顯示 的圖片&#10;&#10;自動產生的描述">
            <a:extLst>
              <a:ext uri="{FF2B5EF4-FFF2-40B4-BE49-F238E27FC236}">
                <a16:creationId xmlns:a16="http://schemas.microsoft.com/office/drawing/2014/main" id="{1525A6D9-3356-4249-B502-D1AD84EC01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3495" b="-1"/>
          <a:stretch/>
        </p:blipFill>
        <p:spPr>
          <a:xfrm>
            <a:off x="1" y="10"/>
            <a:ext cx="7860144" cy="6857990"/>
          </a:xfrm>
          <a:prstGeom prst="rect">
            <a:avLst/>
          </a:prstGeom>
        </p:spPr>
      </p:pic>
      <p:sp>
        <p:nvSpPr>
          <p:cNvPr id="3" name="文本框 5">
            <a:extLst>
              <a:ext uri="{FF2B5EF4-FFF2-40B4-BE49-F238E27FC236}">
                <a16:creationId xmlns:a16="http://schemas.microsoft.com/office/drawing/2014/main" id="{9B904B1E-9F0A-49E6-A178-FC17AF9A9FAE}"/>
              </a:ext>
            </a:extLst>
          </p:cNvPr>
          <p:cNvSpPr txBox="1"/>
          <p:nvPr/>
        </p:nvSpPr>
        <p:spPr>
          <a:xfrm>
            <a:off x="8012393" y="392637"/>
            <a:ext cx="2395856" cy="326734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28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2025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28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全市</a:t>
            </a:r>
            <a:r>
              <a:rPr lang="en-US" altLang="zh-CN" sz="28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10,</a:t>
            </a:r>
            <a:r>
              <a:rPr lang="en-US" altLang="zh-TW" sz="28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8</a:t>
            </a:r>
            <a:r>
              <a:rPr lang="en-US" altLang="zh-CN" sz="28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00</a:t>
            </a:r>
            <a:r>
              <a:rPr lang="zh-TW" altLang="en-US" sz="28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班</a:t>
            </a:r>
            <a:endParaRPr lang="en-US" altLang="zh-CN" sz="2800" b="1" dirty="0">
              <a:solidFill>
                <a:srgbClr val="FF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28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班班智慧教室</a:t>
            </a:r>
            <a:endParaRPr lang="en-US" altLang="zh-CN" sz="2800" b="1" dirty="0">
              <a:solidFill>
                <a:srgbClr val="FF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57959ACC-6D58-4760-83BD-C4344AD23134}"/>
              </a:ext>
            </a:extLst>
          </p:cNvPr>
          <p:cNvCxnSpPr/>
          <p:nvPr/>
        </p:nvCxnSpPr>
        <p:spPr>
          <a:xfrm>
            <a:off x="7620000" y="3729317"/>
            <a:ext cx="4096871" cy="0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5">
            <a:extLst>
              <a:ext uri="{FF2B5EF4-FFF2-40B4-BE49-F238E27FC236}">
                <a16:creationId xmlns:a16="http://schemas.microsoft.com/office/drawing/2014/main" id="{9E550AFD-B9D9-4807-8AA5-EE6DE0A1EED9}"/>
              </a:ext>
            </a:extLst>
          </p:cNvPr>
          <p:cNvSpPr txBox="1"/>
          <p:nvPr/>
        </p:nvSpPr>
        <p:spPr>
          <a:xfrm>
            <a:off x="7940928" y="3326430"/>
            <a:ext cx="2467321" cy="172141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zh-HK" altLang="zh-TW" sz="180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配合本市智慧城市施政目標，逐年完備本市公立中小學智慧教室設備</a:t>
            </a:r>
            <a:endParaRPr lang="en-US" altLang="zh-TW" sz="2800" b="1" dirty="0">
              <a:solidFill>
                <a:srgbClr val="FF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93237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直接连接符 44"/>
          <p:cNvCxnSpPr/>
          <p:nvPr/>
        </p:nvCxnSpPr>
        <p:spPr>
          <a:xfrm>
            <a:off x="1" y="5761972"/>
            <a:ext cx="2037567" cy="0"/>
          </a:xfrm>
          <a:prstGeom prst="line">
            <a:avLst/>
          </a:prstGeom>
          <a:ln>
            <a:solidFill>
              <a:srgbClr val="2D2A1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4903415" y="3300312"/>
            <a:ext cx="396436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733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學校填寫表單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2037567" y="1228396"/>
            <a:ext cx="0" cy="4533577"/>
          </a:xfrm>
          <a:prstGeom prst="line">
            <a:avLst/>
          </a:prstGeom>
          <a:ln>
            <a:solidFill>
              <a:srgbClr val="2D2A1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2037568" y="1228395"/>
            <a:ext cx="10154433" cy="0"/>
          </a:xfrm>
          <a:prstGeom prst="line">
            <a:avLst/>
          </a:prstGeom>
          <a:ln>
            <a:solidFill>
              <a:srgbClr val="2D2A1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 flipV="1">
            <a:off x="2040261" y="2509015"/>
            <a:ext cx="2014687" cy="2895956"/>
          </a:xfrm>
          <a:prstGeom prst="line">
            <a:avLst/>
          </a:prstGeom>
          <a:ln>
            <a:solidFill>
              <a:srgbClr val="2D2A1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3708544" y="9063893"/>
            <a:ext cx="1415772" cy="58477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兰亭细黑_GBK_M" pitchFamily="2" charset="2"/>
              </a:rPr>
              <a:t>延时符</a:t>
            </a:r>
          </a:p>
        </p:txBody>
      </p:sp>
      <p:grpSp>
        <p:nvGrpSpPr>
          <p:cNvPr id="19" name="组合 84"/>
          <p:cNvGrpSpPr/>
          <p:nvPr/>
        </p:nvGrpSpPr>
        <p:grpSpPr>
          <a:xfrm>
            <a:off x="2248824" y="1536742"/>
            <a:ext cx="1458405" cy="1458405"/>
            <a:chOff x="3658913" y="921296"/>
            <a:chExt cx="579934" cy="579934"/>
          </a:xfrm>
        </p:grpSpPr>
        <p:sp>
          <p:nvSpPr>
            <p:cNvPr id="20" name="椭圆 66"/>
            <p:cNvSpPr/>
            <p:nvPr/>
          </p:nvSpPr>
          <p:spPr>
            <a:xfrm>
              <a:off x="3658913" y="921296"/>
              <a:ext cx="579934" cy="579934"/>
            </a:xfrm>
            <a:prstGeom prst="ellipse">
              <a:avLst/>
            </a:prstGeom>
            <a:solidFill>
              <a:srgbClr val="414455"/>
            </a:solidFill>
            <a:ln w="38100">
              <a:solidFill>
                <a:schemeClr val="bg1"/>
              </a:solidFill>
            </a:ln>
            <a:effectLst>
              <a:outerShdw blurRad="266700" dist="177800" dir="10800000" algn="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733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2" name="Picture 3" descr="F:\0PPT素材\课题背景及内容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1761" y="1087288"/>
              <a:ext cx="396376" cy="257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组合 84"/>
          <p:cNvGrpSpPr/>
          <p:nvPr/>
        </p:nvGrpSpPr>
        <p:grpSpPr>
          <a:xfrm>
            <a:off x="4260713" y="4581936"/>
            <a:ext cx="1458405" cy="1458405"/>
            <a:chOff x="3658913" y="921296"/>
            <a:chExt cx="579934" cy="579934"/>
          </a:xfrm>
        </p:grpSpPr>
        <p:sp>
          <p:nvSpPr>
            <p:cNvPr id="25" name="椭圆 66"/>
            <p:cNvSpPr/>
            <p:nvPr/>
          </p:nvSpPr>
          <p:spPr>
            <a:xfrm>
              <a:off x="3658913" y="921296"/>
              <a:ext cx="579934" cy="579934"/>
            </a:xfrm>
            <a:prstGeom prst="ellipse">
              <a:avLst/>
            </a:prstGeom>
            <a:solidFill>
              <a:srgbClr val="414455"/>
            </a:solidFill>
            <a:ln w="38100">
              <a:solidFill>
                <a:schemeClr val="bg1"/>
              </a:solidFill>
            </a:ln>
            <a:effectLst>
              <a:outerShdw blurRad="266700" dist="177800" dir="10800000" algn="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733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6" name="Picture 3" descr="F:\0PPT素材\课题背景及内容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1761" y="1087288"/>
              <a:ext cx="396376" cy="257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60"/>
          <p:cNvSpPr txBox="1"/>
          <p:nvPr/>
        </p:nvSpPr>
        <p:spPr>
          <a:xfrm>
            <a:off x="5924882" y="4948742"/>
            <a:ext cx="579606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733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學校自籌款</a:t>
            </a:r>
          </a:p>
        </p:txBody>
      </p:sp>
      <p:grpSp>
        <p:nvGrpSpPr>
          <p:cNvPr id="17" name="组合 84"/>
          <p:cNvGrpSpPr/>
          <p:nvPr/>
        </p:nvGrpSpPr>
        <p:grpSpPr>
          <a:xfrm>
            <a:off x="3211518" y="3108294"/>
            <a:ext cx="1458405" cy="1458405"/>
            <a:chOff x="3658913" y="921296"/>
            <a:chExt cx="579934" cy="579934"/>
          </a:xfrm>
        </p:grpSpPr>
        <p:sp>
          <p:nvSpPr>
            <p:cNvPr id="18" name="椭圆 66"/>
            <p:cNvSpPr/>
            <p:nvPr/>
          </p:nvSpPr>
          <p:spPr>
            <a:xfrm>
              <a:off x="3658913" y="921296"/>
              <a:ext cx="579934" cy="579934"/>
            </a:xfrm>
            <a:prstGeom prst="ellipse">
              <a:avLst/>
            </a:prstGeom>
            <a:solidFill>
              <a:srgbClr val="414455"/>
            </a:solidFill>
            <a:ln w="38100">
              <a:solidFill>
                <a:schemeClr val="bg1"/>
              </a:solidFill>
            </a:ln>
            <a:effectLst>
              <a:outerShdw blurRad="266700" dist="177800" dir="10800000" algn="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733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1" name="Picture 3" descr="F:\0PPT素材\课题背景及内容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1761" y="1087288"/>
              <a:ext cx="396376" cy="257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TextBox 60"/>
          <p:cNvSpPr txBox="1"/>
          <p:nvPr/>
        </p:nvSpPr>
        <p:spPr>
          <a:xfrm>
            <a:off x="3915792" y="1805134"/>
            <a:ext cx="802128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733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學校配合事項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853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>
            <a:off x="4460737" y="389982"/>
            <a:ext cx="3060453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733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學校配合事項</a:t>
            </a:r>
            <a:endParaRPr lang="zh-CN" altLang="en-US" sz="3733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2327" y="531107"/>
            <a:ext cx="12192000" cy="525661"/>
            <a:chOff x="0" y="527050"/>
            <a:chExt cx="9144000" cy="394246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0" y="921296"/>
              <a:ext cx="148590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360420" y="921296"/>
              <a:ext cx="578358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1485900" y="527050"/>
              <a:ext cx="571500" cy="394246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044874" y="539576"/>
              <a:ext cx="1315546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357967" y="539576"/>
              <a:ext cx="0" cy="38172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椭圆 43"/>
          <p:cNvSpPr/>
          <p:nvPr/>
        </p:nvSpPr>
        <p:spPr>
          <a:xfrm>
            <a:off x="2074997" y="520956"/>
            <a:ext cx="518063" cy="518063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733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488118" y="5462678"/>
            <a:ext cx="65915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2012</a:t>
            </a:r>
            <a:endParaRPr lang="zh-CN" altLang="en-US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491361" y="5462250"/>
            <a:ext cx="65915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2013</a:t>
            </a:r>
            <a:endParaRPr lang="zh-CN" altLang="en-US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460737" y="5462248"/>
            <a:ext cx="65915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2014</a:t>
            </a:r>
            <a:endParaRPr lang="zh-CN" altLang="en-US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514316" y="5462247"/>
            <a:ext cx="65915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2015</a:t>
            </a:r>
            <a:endParaRPr lang="zh-CN" altLang="en-US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3708544" y="9063893"/>
            <a:ext cx="1415772" cy="58477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兰亭细黑_GBK_M" pitchFamily="2" charset="2"/>
              </a:rPr>
              <a:t>延时符</a:t>
            </a: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/>
          <a:srcRect r="10357"/>
          <a:stretch/>
        </p:blipFill>
        <p:spPr>
          <a:xfrm>
            <a:off x="7896729" y="2383094"/>
            <a:ext cx="3593431" cy="2551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內容版面配置區 2">
            <a:extLst>
              <a:ext uri="{FF2B5EF4-FFF2-40B4-BE49-F238E27FC236}">
                <a16:creationId xmlns:a16="http://schemas.microsoft.com/office/drawing/2014/main" id="{D25C5E6C-5CD7-4B7A-A3EE-B6EDAD2D6999}"/>
              </a:ext>
            </a:extLst>
          </p:cNvPr>
          <p:cNvSpPr txBox="1">
            <a:spLocks/>
          </p:cNvSpPr>
          <p:nvPr/>
        </p:nvSpPr>
        <p:spPr>
          <a:xfrm>
            <a:off x="1272827" y="2048291"/>
            <a:ext cx="6424699" cy="3492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zh-TW" altLang="zh-TW" sz="3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安裝時間如遇寒假、上課時間或假日，貴校須配合安裝。</a:t>
            </a:r>
            <a:endParaRPr lang="en-US" altLang="zh-TW" sz="36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TW" altLang="zh-TW" sz="3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如欲連接之其他設備位置於教室中間或後方，施作實際長度超過</a:t>
            </a:r>
            <a:r>
              <a:rPr lang="en-US" altLang="zh-TW" sz="3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15M</a:t>
            </a:r>
            <a:r>
              <a:rPr lang="zh-TW" altLang="zh-TW" sz="3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以上者，恐因線材過長造成閃屏或其他問題。</a:t>
            </a:r>
            <a:endParaRPr lang="en-US" altLang="zh-TW" sz="36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endParaRPr lang="en-US" altLang="zh-TW" sz="1800" kern="100" dirty="0">
              <a:solidFill>
                <a:srgbClr val="000000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l"/>
            <a:endParaRPr lang="en-US" altLang="zh-TW" sz="3200" b="1" dirty="0">
              <a:solidFill>
                <a:srgbClr val="1903B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10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66" grpId="0"/>
      <p:bldP spid="67" grpId="0"/>
      <p:bldP spid="68" grpId="0"/>
      <p:bldP spid="75" grpId="0"/>
      <p:bldP spid="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>
            <a:off x="4657953" y="619676"/>
            <a:ext cx="2581156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733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學校自籌款</a:t>
            </a:r>
            <a:endParaRPr lang="zh-CN" altLang="en-US" sz="3733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77393" y="681888"/>
            <a:ext cx="12192000" cy="525661"/>
            <a:chOff x="0" y="527050"/>
            <a:chExt cx="9144000" cy="394246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0" y="921296"/>
              <a:ext cx="148590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360420" y="921296"/>
              <a:ext cx="578358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1485900" y="527050"/>
              <a:ext cx="571500" cy="394246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044874" y="539576"/>
              <a:ext cx="1315546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357967" y="539576"/>
              <a:ext cx="0" cy="38172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椭圆 43"/>
          <p:cNvSpPr/>
          <p:nvPr/>
        </p:nvSpPr>
        <p:spPr>
          <a:xfrm>
            <a:off x="2319807" y="638165"/>
            <a:ext cx="518063" cy="518063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733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488118" y="5462678"/>
            <a:ext cx="65915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2012</a:t>
            </a:r>
            <a:endParaRPr lang="zh-CN" altLang="en-US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491361" y="5462250"/>
            <a:ext cx="65915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2013</a:t>
            </a:r>
            <a:endParaRPr lang="zh-CN" altLang="en-US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460737" y="5462248"/>
            <a:ext cx="65915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2014</a:t>
            </a:r>
            <a:endParaRPr lang="zh-CN" altLang="en-US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514316" y="5462247"/>
            <a:ext cx="65915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2015</a:t>
            </a:r>
            <a:endParaRPr lang="zh-CN" altLang="en-US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3708544" y="9063893"/>
            <a:ext cx="1415772" cy="58477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兰亭细黑_GBK_M" pitchFamily="2" charset="2"/>
              </a:rPr>
              <a:t>延时符</a:t>
            </a:r>
          </a:p>
        </p:txBody>
      </p:sp>
      <p:sp>
        <p:nvSpPr>
          <p:cNvPr id="21" name="內容版面配置區 2">
            <a:extLst>
              <a:ext uri="{FF2B5EF4-FFF2-40B4-BE49-F238E27FC236}">
                <a16:creationId xmlns:a16="http://schemas.microsoft.com/office/drawing/2014/main" id="{D25C5E6C-5CD7-4B7A-A3EE-B6EDAD2D6999}"/>
              </a:ext>
            </a:extLst>
          </p:cNvPr>
          <p:cNvSpPr txBox="1">
            <a:spLocks/>
          </p:cNvSpPr>
          <p:nvPr/>
        </p:nvSpPr>
        <p:spPr>
          <a:xfrm>
            <a:off x="770428" y="1038703"/>
            <a:ext cx="11005931" cy="3492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endParaRPr lang="en-US" altLang="zh-TW" sz="1800" kern="100" dirty="0">
              <a:solidFill>
                <a:srgbClr val="000000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l"/>
            <a:endParaRPr lang="en-US" altLang="zh-TW" sz="3200" b="1" dirty="0">
              <a:solidFill>
                <a:srgbClr val="1903B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內容版面配置區 2">
            <a:extLst>
              <a:ext uri="{FF2B5EF4-FFF2-40B4-BE49-F238E27FC236}">
                <a16:creationId xmlns:a16="http://schemas.microsoft.com/office/drawing/2014/main" id="{AAE1D3E9-24F6-4F63-8ECE-A92B703A3263}"/>
              </a:ext>
            </a:extLst>
          </p:cNvPr>
          <p:cNvSpPr txBox="1">
            <a:spLocks/>
          </p:cNvSpPr>
          <p:nvPr/>
        </p:nvSpPr>
        <p:spPr>
          <a:xfrm>
            <a:off x="2319807" y="1892729"/>
            <a:ext cx="9014002" cy="3492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TW" altLang="en-US" sz="36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採購學校義學國小辦理權責保留，各校無須另外辦理。</a:t>
            </a:r>
            <a:endParaRPr lang="en-US" altLang="zh-TW" sz="3600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TW" altLang="en-US" sz="36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各校</a:t>
            </a:r>
            <a:r>
              <a:rPr lang="zh-TW" altLang="en-US" sz="3600" kern="10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計畫金額</a:t>
            </a:r>
            <a:r>
              <a:rPr lang="zh-TW" altLang="en-US" sz="36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高於</a:t>
            </a:r>
            <a:r>
              <a:rPr lang="zh-TW" altLang="en-US" sz="3600" kern="10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議員便箋金額</a:t>
            </a:r>
            <a:r>
              <a:rPr lang="zh-TW" altLang="en-US" sz="36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者，不足部分由學校自籌。</a:t>
            </a:r>
            <a:endParaRPr lang="en-US" altLang="zh-TW" sz="3600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TW" altLang="en-US" sz="36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共計有五華國小等</a:t>
            </a:r>
            <a:r>
              <a:rPr lang="en-US" altLang="zh-TW" sz="36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42</a:t>
            </a:r>
            <a:r>
              <a:rPr lang="zh-TW" altLang="en-US" sz="36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校。</a:t>
            </a:r>
            <a:endParaRPr lang="zh-TW" altLang="zh-TW" sz="3600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l"/>
            <a:endParaRPr lang="en-US" altLang="zh-TW" sz="3200" b="1" dirty="0">
              <a:solidFill>
                <a:srgbClr val="1903B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108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66" grpId="0"/>
      <p:bldP spid="67" grpId="0"/>
      <p:bldP spid="68" grpId="0"/>
      <p:bldP spid="75" grpId="0"/>
      <p:bldP spid="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>
            <a:off x="4657953" y="619676"/>
            <a:ext cx="4427815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733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學校自籌款</a:t>
            </a:r>
            <a:r>
              <a:rPr lang="zh-TW" altLang="en-US" sz="3600" b="1" kern="100" dirty="0">
                <a:solidFill>
                  <a:srgbClr val="7030A0"/>
                </a:solidFill>
                <a:latin typeface="+mn-ea"/>
                <a:cs typeface="Times New Roman" panose="02020603050405020304" pitchFamily="18" charset="0"/>
              </a:rPr>
              <a:t>辦理方式</a:t>
            </a:r>
            <a:endParaRPr lang="zh-CN" altLang="en-US" sz="3600" b="1" dirty="0">
              <a:solidFill>
                <a:srgbClr val="7030A0"/>
              </a:solidFill>
              <a:latin typeface="+mn-ea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77393" y="681888"/>
            <a:ext cx="12192000" cy="525661"/>
            <a:chOff x="0" y="527050"/>
            <a:chExt cx="9144000" cy="394246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0" y="921296"/>
              <a:ext cx="148590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360420" y="921296"/>
              <a:ext cx="578358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1485900" y="527050"/>
              <a:ext cx="571500" cy="394246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044874" y="539576"/>
              <a:ext cx="1315546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357967" y="539576"/>
              <a:ext cx="0" cy="38172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椭圆 43"/>
          <p:cNvSpPr/>
          <p:nvPr/>
        </p:nvSpPr>
        <p:spPr>
          <a:xfrm>
            <a:off x="2319807" y="638165"/>
            <a:ext cx="518063" cy="518063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733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488118" y="5462678"/>
            <a:ext cx="65915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2012</a:t>
            </a:r>
            <a:endParaRPr lang="zh-CN" altLang="en-US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491361" y="5462250"/>
            <a:ext cx="65915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2013</a:t>
            </a:r>
            <a:endParaRPr lang="zh-CN" altLang="en-US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460737" y="5462248"/>
            <a:ext cx="65915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2014</a:t>
            </a:r>
            <a:endParaRPr lang="zh-CN" altLang="en-US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514316" y="5462247"/>
            <a:ext cx="65915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2015</a:t>
            </a:r>
            <a:endParaRPr lang="zh-CN" altLang="en-US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3708544" y="9063893"/>
            <a:ext cx="1415772" cy="58477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兰亭细黑_GBK_M" pitchFamily="2" charset="2"/>
              </a:rPr>
              <a:t>延时符</a:t>
            </a:r>
          </a:p>
        </p:txBody>
      </p:sp>
      <p:sp>
        <p:nvSpPr>
          <p:cNvPr id="21" name="內容版面配置區 2">
            <a:extLst>
              <a:ext uri="{FF2B5EF4-FFF2-40B4-BE49-F238E27FC236}">
                <a16:creationId xmlns:a16="http://schemas.microsoft.com/office/drawing/2014/main" id="{D25C5E6C-5CD7-4B7A-A3EE-B6EDAD2D6999}"/>
              </a:ext>
            </a:extLst>
          </p:cNvPr>
          <p:cNvSpPr txBox="1">
            <a:spLocks/>
          </p:cNvSpPr>
          <p:nvPr/>
        </p:nvSpPr>
        <p:spPr>
          <a:xfrm>
            <a:off x="770428" y="1038703"/>
            <a:ext cx="11005931" cy="3492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endParaRPr lang="en-US" altLang="zh-TW" sz="1800" kern="100" dirty="0">
              <a:solidFill>
                <a:srgbClr val="000000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l"/>
            <a:endParaRPr lang="en-US" altLang="zh-TW" sz="3200" b="1" dirty="0">
              <a:solidFill>
                <a:srgbClr val="1903B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內容版面配置區 2">
            <a:extLst>
              <a:ext uri="{FF2B5EF4-FFF2-40B4-BE49-F238E27FC236}">
                <a16:creationId xmlns:a16="http://schemas.microsoft.com/office/drawing/2014/main" id="{AAE1D3E9-24F6-4F63-8ECE-A92B703A3263}"/>
              </a:ext>
            </a:extLst>
          </p:cNvPr>
          <p:cNvSpPr txBox="1">
            <a:spLocks/>
          </p:cNvSpPr>
          <p:nvPr/>
        </p:nvSpPr>
        <p:spPr>
          <a:xfrm>
            <a:off x="1977271" y="1705489"/>
            <a:ext cx="9014002" cy="3492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AutoNum type="circleNumWdWhitePlain"/>
            </a:pPr>
            <a:r>
              <a:rPr lang="en-US" altLang="zh-TW" sz="32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110</a:t>
            </a:r>
            <a:r>
              <a:rPr lang="zh-TW" altLang="en-US" sz="32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年度預算內之</a:t>
            </a:r>
            <a:r>
              <a:rPr lang="zh-TW" altLang="en-US" sz="3200" kern="10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收支並列（分項</a:t>
            </a:r>
            <a:r>
              <a:rPr lang="en-US" altLang="zh-TW" sz="3200" kern="10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28</a:t>
            </a:r>
            <a:r>
              <a:rPr lang="zh-TW" altLang="en-US" sz="3200" kern="10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r>
              <a:rPr lang="zh-TW" altLang="en-US" sz="32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及</a:t>
            </a:r>
            <a:r>
              <a:rPr lang="zh-TW" altLang="en-US" sz="3200" kern="10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以前年度基金賸餘款（分項</a:t>
            </a:r>
            <a:r>
              <a:rPr lang="en-US" altLang="zh-TW" sz="3200" kern="10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77</a:t>
            </a:r>
            <a:r>
              <a:rPr lang="zh-TW" altLang="en-US" sz="3200" kern="10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r>
              <a:rPr lang="zh-TW" altLang="en-US" sz="32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或</a:t>
            </a:r>
            <a:r>
              <a:rPr lang="zh-TW" altLang="en-US" sz="3200" kern="10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預算外之財源</a:t>
            </a:r>
            <a:r>
              <a:rPr lang="zh-TW" altLang="en-US" sz="32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者，由義學國小</a:t>
            </a:r>
            <a:r>
              <a:rPr lang="zh-TW" altLang="en-US" sz="3200" u="sng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依分批驗收進度</a:t>
            </a:r>
            <a:r>
              <a:rPr lang="zh-TW" altLang="en-US" sz="32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函知各校</a:t>
            </a:r>
            <a:r>
              <a:rPr lang="zh-TW" altLang="en-US" sz="3200" u="sng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繳納</a:t>
            </a:r>
            <a:r>
              <a:rPr lang="zh-TW" altLang="en-US" sz="32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，請於文到</a:t>
            </a:r>
            <a:r>
              <a:rPr lang="en-US" altLang="zh-TW" sz="32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sz="32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日內繳納。</a:t>
            </a:r>
            <a:endParaRPr lang="en-US" altLang="zh-TW" sz="32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AutoNum type="circleNumWdWhitePlain"/>
            </a:pPr>
            <a:r>
              <a:rPr lang="en-US" altLang="zh-TW" sz="3200" kern="10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110</a:t>
            </a:r>
            <a:r>
              <a:rPr lang="zh-TW" altLang="en-US" sz="3200" kern="10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年度預算內可留存項目（分項</a:t>
            </a:r>
            <a:r>
              <a:rPr lang="en-US" altLang="zh-TW" sz="3200" kern="10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88</a:t>
            </a:r>
            <a:r>
              <a:rPr lang="zh-TW" altLang="en-US" sz="3200" kern="100" dirty="0"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r>
              <a:rPr lang="zh-TW" altLang="en-US" sz="32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者，請於</a:t>
            </a:r>
            <a:r>
              <a:rPr lang="zh-TW" altLang="en-US" sz="3200" u="sng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本（</a:t>
            </a:r>
            <a:r>
              <a:rPr lang="en-US" altLang="zh-TW" sz="3200" u="sng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110</a:t>
            </a:r>
            <a:r>
              <a:rPr lang="zh-TW" altLang="en-US" sz="3200" u="sng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）年</a:t>
            </a:r>
            <a:r>
              <a:rPr lang="en-US" altLang="zh-TW" sz="3200" u="sng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zh-TW" altLang="en-US" sz="3200" u="sng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3200" u="sng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24</a:t>
            </a:r>
            <a:r>
              <a:rPr lang="zh-TW" altLang="en-US" sz="3200" u="sng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日前</a:t>
            </a:r>
            <a:r>
              <a:rPr lang="zh-TW" altLang="en-US" sz="32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繳納。</a:t>
            </a:r>
            <a:endParaRPr lang="en-US" altLang="zh-TW" sz="3200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AutoNum type="circleNumWdWhitePlain"/>
            </a:pPr>
            <a:r>
              <a:rPr lang="zh-TW" altLang="en-US" sz="32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泰山區農會義學國小保管金專戶之科目代號及名稱為「</a:t>
            </a:r>
            <a:r>
              <a:rPr lang="en-US" altLang="zh-TW" sz="32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78801040943396</a:t>
            </a:r>
            <a:r>
              <a:rPr lang="zh-TW" altLang="en-US" sz="32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新北市泰山區義學國民小學保管金專戶」。</a:t>
            </a:r>
          </a:p>
          <a:p>
            <a:pPr lvl="0" algn="l"/>
            <a:endParaRPr lang="en-US" altLang="zh-TW" sz="1800" kern="100" dirty="0">
              <a:solidFill>
                <a:srgbClr val="000000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l"/>
            <a:endParaRPr lang="en-US" altLang="zh-TW" sz="3200" b="1" dirty="0">
              <a:solidFill>
                <a:srgbClr val="1903B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457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66" grpId="0"/>
      <p:bldP spid="67" grpId="0"/>
      <p:bldP spid="68" grpId="0"/>
      <p:bldP spid="75" grpId="0"/>
      <p:bldP spid="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>
            <a:off x="4657953" y="619676"/>
            <a:ext cx="2581156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733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學校自籌款</a:t>
            </a:r>
            <a:endParaRPr lang="zh-CN" altLang="en-US" sz="3733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77393" y="681888"/>
            <a:ext cx="12192000" cy="525661"/>
            <a:chOff x="0" y="527050"/>
            <a:chExt cx="9144000" cy="394246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0" y="921296"/>
              <a:ext cx="148590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360420" y="921296"/>
              <a:ext cx="578358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1485900" y="527050"/>
              <a:ext cx="571500" cy="394246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044874" y="539576"/>
              <a:ext cx="1315546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357967" y="539576"/>
              <a:ext cx="0" cy="38172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椭圆 43"/>
          <p:cNvSpPr/>
          <p:nvPr/>
        </p:nvSpPr>
        <p:spPr>
          <a:xfrm>
            <a:off x="2319807" y="638165"/>
            <a:ext cx="518063" cy="518063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733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488118" y="5462678"/>
            <a:ext cx="65915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2012</a:t>
            </a:r>
            <a:endParaRPr lang="zh-CN" altLang="en-US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491361" y="5462250"/>
            <a:ext cx="65915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2013</a:t>
            </a:r>
            <a:endParaRPr lang="zh-CN" altLang="en-US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460737" y="5462248"/>
            <a:ext cx="65915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2014</a:t>
            </a:r>
            <a:endParaRPr lang="zh-CN" altLang="en-US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514316" y="5462247"/>
            <a:ext cx="65915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2015</a:t>
            </a:r>
            <a:endParaRPr lang="zh-CN" altLang="en-US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3708544" y="9063893"/>
            <a:ext cx="1415772" cy="58477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兰亭细黑_GBK_M" pitchFamily="2" charset="2"/>
              </a:rPr>
              <a:t>延时符</a:t>
            </a:r>
          </a:p>
        </p:txBody>
      </p:sp>
      <p:sp>
        <p:nvSpPr>
          <p:cNvPr id="21" name="內容版面配置區 2">
            <a:extLst>
              <a:ext uri="{FF2B5EF4-FFF2-40B4-BE49-F238E27FC236}">
                <a16:creationId xmlns:a16="http://schemas.microsoft.com/office/drawing/2014/main" id="{D25C5E6C-5CD7-4B7A-A3EE-B6EDAD2D6999}"/>
              </a:ext>
            </a:extLst>
          </p:cNvPr>
          <p:cNvSpPr txBox="1">
            <a:spLocks/>
          </p:cNvSpPr>
          <p:nvPr/>
        </p:nvSpPr>
        <p:spPr>
          <a:xfrm>
            <a:off x="770428" y="1038703"/>
            <a:ext cx="11005931" cy="3492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endParaRPr lang="en-US" altLang="zh-TW" sz="1800" kern="100" dirty="0">
              <a:solidFill>
                <a:srgbClr val="000000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l"/>
            <a:endParaRPr lang="en-US" altLang="zh-TW" sz="3200" b="1" dirty="0">
              <a:solidFill>
                <a:srgbClr val="1903B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內容版面配置區 2">
            <a:extLst>
              <a:ext uri="{FF2B5EF4-FFF2-40B4-BE49-F238E27FC236}">
                <a16:creationId xmlns:a16="http://schemas.microsoft.com/office/drawing/2014/main" id="{AAE1D3E9-24F6-4F63-8ECE-A92B703A3263}"/>
              </a:ext>
            </a:extLst>
          </p:cNvPr>
          <p:cNvSpPr txBox="1">
            <a:spLocks/>
          </p:cNvSpPr>
          <p:nvPr/>
        </p:nvSpPr>
        <p:spPr>
          <a:xfrm>
            <a:off x="2319807" y="1892729"/>
            <a:ext cx="9014002" cy="3492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TW" altLang="en-US" sz="36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若</a:t>
            </a:r>
            <a:r>
              <a:rPr lang="en-US" altLang="zh-TW" sz="36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111</a:t>
            </a:r>
            <a:r>
              <a:rPr lang="zh-TW" altLang="en-US" sz="36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年度資本門可容納，可改由</a:t>
            </a:r>
            <a:r>
              <a:rPr lang="en-US" altLang="zh-TW" sz="36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111</a:t>
            </a:r>
            <a:r>
              <a:rPr lang="zh-TW" altLang="en-US" sz="36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年度資本門支應</a:t>
            </a:r>
            <a:r>
              <a:rPr lang="zh-TW" altLang="en-US" sz="3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600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TW" altLang="en-US" sz="36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屆時倘學校自籌款無法於本預算內容納，一併辦理補辦預算。</a:t>
            </a:r>
            <a:endParaRPr lang="zh-TW" altLang="zh-TW" sz="3600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855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66" grpId="0"/>
      <p:bldP spid="67" grpId="0"/>
      <p:bldP spid="68" grpId="0"/>
      <p:bldP spid="75" grpId="0"/>
      <p:bldP spid="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>
            <a:off x="4657953" y="619676"/>
            <a:ext cx="6623929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733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學校自籌款</a:t>
            </a:r>
            <a:r>
              <a:rPr lang="en-US" altLang="zh-TW" sz="3733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733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開立付款憑單注意</a:t>
            </a:r>
            <a:endParaRPr lang="zh-CN" altLang="en-US" sz="3600" b="1" dirty="0">
              <a:solidFill>
                <a:srgbClr val="7030A0"/>
              </a:solidFill>
              <a:latin typeface="+mn-ea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77393" y="681888"/>
            <a:ext cx="12192000" cy="525661"/>
            <a:chOff x="0" y="527050"/>
            <a:chExt cx="9144000" cy="394246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0" y="921296"/>
              <a:ext cx="148590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360420" y="921296"/>
              <a:ext cx="578358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1485900" y="527050"/>
              <a:ext cx="571500" cy="394246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044874" y="539576"/>
              <a:ext cx="1315546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357967" y="539576"/>
              <a:ext cx="0" cy="38172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椭圆 43"/>
          <p:cNvSpPr/>
          <p:nvPr/>
        </p:nvSpPr>
        <p:spPr>
          <a:xfrm>
            <a:off x="2319807" y="638165"/>
            <a:ext cx="518063" cy="518063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733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488118" y="5462678"/>
            <a:ext cx="65915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2012</a:t>
            </a:r>
            <a:endParaRPr lang="zh-CN" altLang="en-US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491361" y="5462250"/>
            <a:ext cx="65915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2013</a:t>
            </a:r>
            <a:endParaRPr lang="zh-CN" altLang="en-US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460737" y="5462248"/>
            <a:ext cx="65915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2014</a:t>
            </a:r>
            <a:endParaRPr lang="zh-CN" altLang="en-US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514316" y="5462247"/>
            <a:ext cx="65915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2015</a:t>
            </a:r>
            <a:endParaRPr lang="zh-CN" altLang="en-US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3708544" y="9063893"/>
            <a:ext cx="1415772" cy="58477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兰亭细黑_GBK_M" pitchFamily="2" charset="2"/>
              </a:rPr>
              <a:t>延时符</a:t>
            </a:r>
          </a:p>
        </p:txBody>
      </p:sp>
      <p:sp>
        <p:nvSpPr>
          <p:cNvPr id="21" name="內容版面配置區 2">
            <a:extLst>
              <a:ext uri="{FF2B5EF4-FFF2-40B4-BE49-F238E27FC236}">
                <a16:creationId xmlns:a16="http://schemas.microsoft.com/office/drawing/2014/main" id="{D25C5E6C-5CD7-4B7A-A3EE-B6EDAD2D6999}"/>
              </a:ext>
            </a:extLst>
          </p:cNvPr>
          <p:cNvSpPr txBox="1">
            <a:spLocks/>
          </p:cNvSpPr>
          <p:nvPr/>
        </p:nvSpPr>
        <p:spPr>
          <a:xfrm>
            <a:off x="770428" y="1038703"/>
            <a:ext cx="11005931" cy="3492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endParaRPr lang="en-US" altLang="zh-TW" sz="1800" kern="100" dirty="0">
              <a:solidFill>
                <a:srgbClr val="000000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l"/>
            <a:endParaRPr lang="en-US" altLang="zh-TW" sz="3200" b="1" dirty="0">
              <a:solidFill>
                <a:srgbClr val="1903B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內容版面配置區 2">
            <a:extLst>
              <a:ext uri="{FF2B5EF4-FFF2-40B4-BE49-F238E27FC236}">
                <a16:creationId xmlns:a16="http://schemas.microsoft.com/office/drawing/2014/main" id="{AAE1D3E9-24F6-4F63-8ECE-A92B703A3263}"/>
              </a:ext>
            </a:extLst>
          </p:cNvPr>
          <p:cNvSpPr txBox="1">
            <a:spLocks/>
          </p:cNvSpPr>
          <p:nvPr/>
        </p:nvSpPr>
        <p:spPr>
          <a:xfrm>
            <a:off x="1977271" y="1705489"/>
            <a:ext cx="9014002" cy="3492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l">
              <a:buFont typeface="Arial" panose="020B0604020202020204" pitchFamily="34" charset="0"/>
              <a:buChar char="•"/>
            </a:pPr>
            <a:endParaRPr lang="en-US" altLang="zh-TW" sz="1800" kern="100" dirty="0">
              <a:solidFill>
                <a:srgbClr val="000000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l"/>
            <a:endParaRPr lang="en-US" altLang="zh-TW" sz="3200" b="1" dirty="0">
              <a:solidFill>
                <a:srgbClr val="1903B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17F053F0-E03D-4B86-ACCD-8E1E50A9B053}"/>
              </a:ext>
            </a:extLst>
          </p:cNvPr>
          <p:cNvSpPr txBox="1">
            <a:spLocks/>
          </p:cNvSpPr>
          <p:nvPr/>
        </p:nvSpPr>
        <p:spPr>
          <a:xfrm>
            <a:off x="1968322" y="1643277"/>
            <a:ext cx="9715678" cy="3492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TW" altLang="en-US" sz="36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用途別科目：</a:t>
            </a:r>
            <a:r>
              <a:rPr lang="en-US" altLang="zh-TW" sz="36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5M4</a:t>
            </a:r>
            <a:r>
              <a:rPr lang="zh-TW" altLang="en-US" sz="36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其他設備─</a:t>
            </a:r>
            <a:r>
              <a:rPr lang="en-US" altLang="zh-TW" sz="36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516</a:t>
            </a:r>
            <a:r>
              <a:rPr lang="zh-TW" altLang="en-US" sz="36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購置什項設備</a:t>
            </a:r>
            <a:endParaRPr lang="en-US" altLang="zh-TW" sz="3600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TW" altLang="en-US" sz="3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勾選：屬於購建中固定資產。</a:t>
            </a:r>
            <a:endParaRPr lang="en-US" altLang="zh-TW" sz="36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TW" altLang="en-US" sz="3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俟</a:t>
            </a:r>
            <a:r>
              <a:rPr lang="en-US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111</a:t>
            </a:r>
            <a:r>
              <a:rPr lang="zh-TW" altLang="en-US" sz="36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年義學國小撥入財產時，再行沖轉以前年度「購建中固定資產科目」。</a:t>
            </a:r>
            <a:endParaRPr lang="en-US" altLang="zh-TW" sz="36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103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66" grpId="0"/>
      <p:bldP spid="67" grpId="0"/>
      <p:bldP spid="68" grpId="0"/>
      <p:bldP spid="75" grpId="0"/>
      <p:bldP spid="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>
            <a:off x="4657953" y="619676"/>
            <a:ext cx="6623929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733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學校自籌款</a:t>
            </a:r>
            <a:r>
              <a:rPr lang="en-US" altLang="zh-TW" sz="3733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733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開立付款憑單注意</a:t>
            </a:r>
            <a:endParaRPr lang="zh-CN" altLang="en-US" sz="3600" b="1" dirty="0">
              <a:solidFill>
                <a:srgbClr val="7030A0"/>
              </a:solidFill>
              <a:latin typeface="+mn-ea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77393" y="681888"/>
            <a:ext cx="12192000" cy="525661"/>
            <a:chOff x="0" y="527050"/>
            <a:chExt cx="9144000" cy="394246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0" y="921296"/>
              <a:ext cx="148590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360420" y="921296"/>
              <a:ext cx="5783580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1485900" y="527050"/>
              <a:ext cx="571500" cy="394246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044874" y="539576"/>
              <a:ext cx="1315546" cy="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357967" y="539576"/>
              <a:ext cx="0" cy="381720"/>
            </a:xfrm>
            <a:prstGeom prst="line">
              <a:avLst/>
            </a:prstGeom>
            <a:ln>
              <a:solidFill>
                <a:srgbClr val="2D2A1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椭圆 43"/>
          <p:cNvSpPr/>
          <p:nvPr/>
        </p:nvSpPr>
        <p:spPr>
          <a:xfrm>
            <a:off x="2319807" y="638165"/>
            <a:ext cx="518063" cy="518063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266700" dist="889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733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488118" y="5462678"/>
            <a:ext cx="65915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2012</a:t>
            </a:r>
            <a:endParaRPr lang="zh-CN" altLang="en-US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491361" y="5462250"/>
            <a:ext cx="65915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2013</a:t>
            </a:r>
            <a:endParaRPr lang="zh-CN" altLang="en-US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460737" y="5462248"/>
            <a:ext cx="65915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2014</a:t>
            </a:r>
            <a:endParaRPr lang="zh-CN" altLang="en-US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514316" y="5462247"/>
            <a:ext cx="65915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2015</a:t>
            </a:r>
            <a:endParaRPr lang="zh-CN" altLang="en-US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3708544" y="9063893"/>
            <a:ext cx="1415772" cy="58477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兰亭细黑_GBK_M" pitchFamily="2" charset="2"/>
              </a:rPr>
              <a:t>延时符</a:t>
            </a:r>
          </a:p>
        </p:txBody>
      </p:sp>
      <p:sp>
        <p:nvSpPr>
          <p:cNvPr id="21" name="內容版面配置區 2">
            <a:extLst>
              <a:ext uri="{FF2B5EF4-FFF2-40B4-BE49-F238E27FC236}">
                <a16:creationId xmlns:a16="http://schemas.microsoft.com/office/drawing/2014/main" id="{D25C5E6C-5CD7-4B7A-A3EE-B6EDAD2D6999}"/>
              </a:ext>
            </a:extLst>
          </p:cNvPr>
          <p:cNvSpPr txBox="1">
            <a:spLocks/>
          </p:cNvSpPr>
          <p:nvPr/>
        </p:nvSpPr>
        <p:spPr>
          <a:xfrm>
            <a:off x="770428" y="1038703"/>
            <a:ext cx="11005931" cy="3492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endParaRPr lang="en-US" altLang="zh-TW" sz="1800" kern="100" dirty="0">
              <a:solidFill>
                <a:srgbClr val="000000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l"/>
            <a:endParaRPr lang="en-US" altLang="zh-TW" sz="3200" b="1" dirty="0">
              <a:solidFill>
                <a:srgbClr val="1903B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內容版面配置區 2">
            <a:extLst>
              <a:ext uri="{FF2B5EF4-FFF2-40B4-BE49-F238E27FC236}">
                <a16:creationId xmlns:a16="http://schemas.microsoft.com/office/drawing/2014/main" id="{AAE1D3E9-24F6-4F63-8ECE-A92B703A3263}"/>
              </a:ext>
            </a:extLst>
          </p:cNvPr>
          <p:cNvSpPr txBox="1">
            <a:spLocks/>
          </p:cNvSpPr>
          <p:nvPr/>
        </p:nvSpPr>
        <p:spPr>
          <a:xfrm>
            <a:off x="1977271" y="1705489"/>
            <a:ext cx="9014002" cy="3492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l">
              <a:buFont typeface="Arial" panose="020B0604020202020204" pitchFamily="34" charset="0"/>
              <a:buChar char="•"/>
            </a:pPr>
            <a:endParaRPr lang="en-US" altLang="zh-TW" sz="1800" kern="100" dirty="0">
              <a:solidFill>
                <a:srgbClr val="000000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l"/>
            <a:endParaRPr lang="en-US" altLang="zh-TW" sz="3200" b="1" dirty="0">
              <a:solidFill>
                <a:srgbClr val="1903B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78E6E225-8F5A-4274-9DD5-DE0DCF189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600" y="1251271"/>
            <a:ext cx="9465877" cy="5529085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23D43D50-A76C-4C5F-BBD9-6EB18971B048}"/>
              </a:ext>
            </a:extLst>
          </p:cNvPr>
          <p:cNvSpPr/>
          <p:nvPr/>
        </p:nvSpPr>
        <p:spPr>
          <a:xfrm>
            <a:off x="2488118" y="5131896"/>
            <a:ext cx="1730199" cy="1470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25CD7DC-EE2A-429E-B2F8-A7BD3FDEB63E}"/>
              </a:ext>
            </a:extLst>
          </p:cNvPr>
          <p:cNvSpPr/>
          <p:nvPr/>
        </p:nvSpPr>
        <p:spPr>
          <a:xfrm>
            <a:off x="5130688" y="5462247"/>
            <a:ext cx="1661996" cy="1470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5D3DA0F3-A7AA-4691-A297-6C13A3E1E49F}"/>
              </a:ext>
            </a:extLst>
          </p:cNvPr>
          <p:cNvSpPr/>
          <p:nvPr/>
        </p:nvSpPr>
        <p:spPr>
          <a:xfrm>
            <a:off x="2488118" y="5282423"/>
            <a:ext cx="1661996" cy="1470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459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66" grpId="0"/>
      <p:bldP spid="67" grpId="0"/>
      <p:bldP spid="68" grpId="0"/>
      <p:bldP spid="75" grpId="0"/>
      <p:bldP spid="8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3D36F6B90B90E747B02A636E81780F9F" ma:contentTypeVersion="7" ma:contentTypeDescription="建立新的文件。" ma:contentTypeScope="" ma:versionID="5e6cdca4f67f69d5cf21ab75ee28ce43">
  <xsd:schema xmlns:xsd="http://www.w3.org/2001/XMLSchema" xmlns:xs="http://www.w3.org/2001/XMLSchema" xmlns:p="http://schemas.microsoft.com/office/2006/metadata/properties" xmlns:ns2="84a71a77-322c-446c-8ed0-2a6168d811c9" targetNamespace="http://schemas.microsoft.com/office/2006/metadata/properties" ma:root="true" ma:fieldsID="84fb53c6369a303af89aaba5ea94d591" ns2:_="">
    <xsd:import namespace="84a71a77-322c-446c-8ed0-2a6168d811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a71a77-322c-446c-8ed0-2a6168d811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4ABE426-33D1-48C7-8F4B-535EB1DB11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a71a77-322c-446c-8ed0-2a6168d811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8FD6498-7257-4786-8F8D-FBC96F9EE9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75C5B3-1A83-4A8F-91C5-A1C870C67B66}">
  <ds:schemaRefs>
    <ds:schemaRef ds:uri="http://schemas.microsoft.com/office/2006/documentManagement/types"/>
    <ds:schemaRef ds:uri="84a71a77-322c-446c-8ed0-2a6168d811c9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2343</TotalTime>
  <Words>477</Words>
  <Application>Microsoft Office PowerPoint</Application>
  <PresentationFormat>寬螢幕</PresentationFormat>
  <Paragraphs>111</Paragraphs>
  <Slides>11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11</vt:i4>
      </vt:variant>
    </vt:vector>
  </HeadingPairs>
  <TitlesOfParts>
    <vt:vector size="23" baseType="lpstr">
      <vt:lpstr>幼圆</vt:lpstr>
      <vt:lpstr>微軟正黑體</vt:lpstr>
      <vt:lpstr>標楷體</vt:lpstr>
      <vt:lpstr>Arial</vt:lpstr>
      <vt:lpstr>Calibri</vt:lpstr>
      <vt:lpstr>Calibri Light</vt:lpstr>
      <vt:lpstr>Century Gothic</vt:lpstr>
      <vt:lpstr>Wingdings</vt:lpstr>
      <vt:lpstr>Wingdings 2</vt:lpstr>
      <vt:lpstr>Wingdings 3</vt:lpstr>
      <vt:lpstr>HDOfficeLightV0</vt:lpstr>
      <vt:lpstr>絲縷</vt:lpstr>
      <vt:lpstr>新北市110年度公立高中暨國中小 觸控式螢幕採購案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嘉義縣科技輔助自主學習 先導推廣計畫工作報告</dc:title>
  <dc:creator>Justin Wang</dc:creator>
  <cp:lastModifiedBy>張雅惠</cp:lastModifiedBy>
  <cp:revision>236</cp:revision>
  <cp:lastPrinted>2021-09-13T08:08:45Z</cp:lastPrinted>
  <dcterms:created xsi:type="dcterms:W3CDTF">2019-11-10T06:00:19Z</dcterms:created>
  <dcterms:modified xsi:type="dcterms:W3CDTF">2021-12-20T13:58:12Z</dcterms:modified>
</cp:coreProperties>
</file>